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63" r:id="rId1"/>
  </p:sldMasterIdLst>
  <p:notesMasterIdLst>
    <p:notesMasterId r:id="rId103"/>
  </p:notesMasterIdLst>
  <p:sldIdLst>
    <p:sldId id="557" r:id="rId2"/>
    <p:sldId id="559" r:id="rId3"/>
    <p:sldId id="560" r:id="rId4"/>
    <p:sldId id="561" r:id="rId5"/>
    <p:sldId id="562" r:id="rId6"/>
    <p:sldId id="563" r:id="rId7"/>
    <p:sldId id="564" r:id="rId8"/>
    <p:sldId id="565" r:id="rId9"/>
    <p:sldId id="566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88" r:id="rId32"/>
    <p:sldId id="589" r:id="rId33"/>
    <p:sldId id="590" r:id="rId34"/>
    <p:sldId id="591" r:id="rId35"/>
    <p:sldId id="592" r:id="rId36"/>
    <p:sldId id="593" r:id="rId37"/>
    <p:sldId id="594" r:id="rId38"/>
    <p:sldId id="595" r:id="rId39"/>
    <p:sldId id="596" r:id="rId40"/>
    <p:sldId id="597" r:id="rId41"/>
    <p:sldId id="598" r:id="rId42"/>
    <p:sldId id="599" r:id="rId43"/>
    <p:sldId id="600" r:id="rId44"/>
    <p:sldId id="601" r:id="rId45"/>
    <p:sldId id="602" r:id="rId46"/>
    <p:sldId id="603" r:id="rId47"/>
    <p:sldId id="604" r:id="rId48"/>
    <p:sldId id="605" r:id="rId49"/>
    <p:sldId id="606" r:id="rId50"/>
    <p:sldId id="607" r:id="rId51"/>
    <p:sldId id="608" r:id="rId52"/>
    <p:sldId id="609" r:id="rId53"/>
    <p:sldId id="610" r:id="rId54"/>
    <p:sldId id="611" r:id="rId55"/>
    <p:sldId id="612" r:id="rId56"/>
    <p:sldId id="613" r:id="rId57"/>
    <p:sldId id="614" r:id="rId58"/>
    <p:sldId id="615" r:id="rId59"/>
    <p:sldId id="616" r:id="rId60"/>
    <p:sldId id="617" r:id="rId61"/>
    <p:sldId id="618" r:id="rId62"/>
    <p:sldId id="619" r:id="rId63"/>
    <p:sldId id="620" r:id="rId64"/>
    <p:sldId id="621" r:id="rId65"/>
    <p:sldId id="622" r:id="rId66"/>
    <p:sldId id="623" r:id="rId67"/>
    <p:sldId id="624" r:id="rId68"/>
    <p:sldId id="625" r:id="rId69"/>
    <p:sldId id="626" r:id="rId70"/>
    <p:sldId id="627" r:id="rId71"/>
    <p:sldId id="628" r:id="rId72"/>
    <p:sldId id="629" r:id="rId73"/>
    <p:sldId id="630" r:id="rId74"/>
    <p:sldId id="631" r:id="rId75"/>
    <p:sldId id="632" r:id="rId76"/>
    <p:sldId id="633" r:id="rId77"/>
    <p:sldId id="634" r:id="rId78"/>
    <p:sldId id="635" r:id="rId79"/>
    <p:sldId id="636" r:id="rId80"/>
    <p:sldId id="637" r:id="rId81"/>
    <p:sldId id="638" r:id="rId82"/>
    <p:sldId id="639" r:id="rId83"/>
    <p:sldId id="640" r:id="rId84"/>
    <p:sldId id="641" r:id="rId85"/>
    <p:sldId id="642" r:id="rId86"/>
    <p:sldId id="643" r:id="rId87"/>
    <p:sldId id="644" r:id="rId88"/>
    <p:sldId id="645" r:id="rId89"/>
    <p:sldId id="646" r:id="rId90"/>
    <p:sldId id="647" r:id="rId91"/>
    <p:sldId id="648" r:id="rId92"/>
    <p:sldId id="649" r:id="rId93"/>
    <p:sldId id="650" r:id="rId94"/>
    <p:sldId id="651" r:id="rId95"/>
    <p:sldId id="652" r:id="rId96"/>
    <p:sldId id="653" r:id="rId97"/>
    <p:sldId id="654" r:id="rId98"/>
    <p:sldId id="655" r:id="rId99"/>
    <p:sldId id="656" r:id="rId100"/>
    <p:sldId id="657" r:id="rId101"/>
    <p:sldId id="658" r:id="rId10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ヒラギノ角ゴ Pro W3" pitchFamily="125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ヒラギノ角ゴ Pro W3" pitchFamily="125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ヒラギノ角ゴ Pro W3" pitchFamily="125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ヒラギノ角ゴ Pro W3" pitchFamily="125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ヒラギノ角ゴ Pro W3" pitchFamily="125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ヒラギノ角ゴ Pro W3" pitchFamily="125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ヒラギノ角ゴ Pro W3" pitchFamily="125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ヒラギノ角ゴ Pro W3" pitchFamily="125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ヒラギノ角ゴ Pro W3" pitchFamily="125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00080"/>
    <a:srgbClr val="008000"/>
    <a:srgbClr val="800000"/>
    <a:srgbClr val="FF0000"/>
    <a:srgbClr val="0066FF"/>
    <a:srgbClr val="CC0066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71033" autoAdjust="0"/>
  </p:normalViewPr>
  <p:slideViewPr>
    <p:cSldViewPr>
      <p:cViewPr varScale="1">
        <p:scale>
          <a:sx n="110" d="100"/>
          <a:sy n="110" d="100"/>
        </p:scale>
        <p:origin x="966" y="114"/>
      </p:cViewPr>
      <p:guideLst>
        <p:guide orient="horz" pos="10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-2104" y="-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7A85631F-E4B1-4BAB-9BD1-978897CC27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9619" name="Rectangle 3">
            <a:extLst>
              <a:ext uri="{FF2B5EF4-FFF2-40B4-BE49-F238E27FC236}">
                <a16:creationId xmlns:a16="http://schemas.microsoft.com/office/drawing/2014/main" id="{31A97723-50CF-4127-9277-189AFC6D041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A41A5A4-C554-4CBE-AE84-A449448312C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21" name="Rectangle 5">
            <a:extLst>
              <a:ext uri="{FF2B5EF4-FFF2-40B4-BE49-F238E27FC236}">
                <a16:creationId xmlns:a16="http://schemas.microsoft.com/office/drawing/2014/main" id="{D5C2F2BC-6D0D-4912-80C4-3BA18BB5BB1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9622" name="Rectangle 6">
            <a:extLst>
              <a:ext uri="{FF2B5EF4-FFF2-40B4-BE49-F238E27FC236}">
                <a16:creationId xmlns:a16="http://schemas.microsoft.com/office/drawing/2014/main" id="{ACFA6518-7195-4DF4-BA3D-13413D09B96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9623" name="Rectangle 7">
            <a:extLst>
              <a:ext uri="{FF2B5EF4-FFF2-40B4-BE49-F238E27FC236}">
                <a16:creationId xmlns:a16="http://schemas.microsoft.com/office/drawing/2014/main" id="{71B67D26-BD4A-4B1A-876B-0F910CB714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C16997-D184-4110-93AF-3253684D33D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ヒラギノ角ゴ Pro W3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ヒラギノ角ゴ Pro W3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ヒラギノ角ゴ Pro W3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ヒラギノ角ゴ Pro W3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ヒラギノ角ゴ Pro W3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698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Mantissa: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r>
              <a:rPr lang="en-US" dirty="0"/>
              <a:t>Exponent: </a:t>
            </a:r>
            <a:r>
              <a:rPr lang="en-US" dirty="0" err="1"/>
              <a:t>mũ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38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Mantissa: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175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GIF: Graphic Interchange Format / CompuServe</a:t>
            </a:r>
          </a:p>
          <a:p>
            <a:r>
              <a:rPr lang="en-US" dirty="0"/>
              <a:t>JPEG: Joint Photographic Experts Group</a:t>
            </a:r>
          </a:p>
          <a:p>
            <a:r>
              <a:rPr lang="en-US" dirty="0"/>
              <a:t>TIFF: Tagged Image File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33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MPEG: Motion Photographic Experts Group</a:t>
            </a:r>
          </a:p>
          <a:p>
            <a:r>
              <a:rPr lang="en-US" dirty="0"/>
              <a:t>MP3: MPEG layer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3855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Hamming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6180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SSD: Solid-state disks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141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R </a:t>
            </a:r>
            <a:r>
              <a:rPr lang="en-US" dirty="0" err="1"/>
              <a:t>Qnext</a:t>
            </a:r>
            <a:endParaRPr lang="en-US" dirty="0"/>
          </a:p>
          <a:p>
            <a:r>
              <a:rPr lang="en-US" dirty="0"/>
              <a:t>0 0 hold state</a:t>
            </a:r>
          </a:p>
          <a:p>
            <a:r>
              <a:rPr lang="en-US" dirty="0"/>
              <a:t>1 0 1</a:t>
            </a:r>
          </a:p>
          <a:p>
            <a:r>
              <a:rPr lang="en-US" dirty="0"/>
              <a:t>0 1 0</a:t>
            </a:r>
          </a:p>
          <a:p>
            <a:r>
              <a:rPr lang="en-US" dirty="0"/>
              <a:t>1 1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76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ASCII : American Standard Code for Information Interchange</a:t>
            </a:r>
          </a:p>
          <a:p>
            <a:r>
              <a:rPr lang="en-US" dirty="0"/>
              <a:t>ANSI: American National Standards Institute</a:t>
            </a:r>
          </a:p>
          <a:p>
            <a:r>
              <a:rPr lang="en-US" dirty="0"/>
              <a:t>UTF: Unicode Transformation Format 8-bit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325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Luminance: brightness (sum of green, red, blue)</a:t>
            </a:r>
          </a:p>
          <a:p>
            <a:r>
              <a:rPr lang="en-US" dirty="0"/>
              <a:t>Chrominance (luminance – blue, luminance –red)</a:t>
            </a:r>
          </a:p>
          <a:p>
            <a:r>
              <a:rPr lang="en-US" dirty="0"/>
              <a:t>TrueType: Microsoft – Apple</a:t>
            </a:r>
          </a:p>
          <a:p>
            <a:r>
              <a:rPr lang="en-US" dirty="0"/>
              <a:t>PostScript: Adobe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686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8000 samples per second: 8000 Hz</a:t>
            </a:r>
          </a:p>
          <a:p>
            <a:r>
              <a:rPr lang="en-US" dirty="0"/>
              <a:t>CD: 44,100 samples per second.</a:t>
            </a:r>
          </a:p>
          <a:p>
            <a:endParaRPr lang="en-US" dirty="0"/>
          </a:p>
          <a:p>
            <a:r>
              <a:rPr lang="en-US" dirty="0"/>
              <a:t>16 bits, 32 bits (stereo)</a:t>
            </a:r>
          </a:p>
          <a:p>
            <a:r>
              <a:rPr lang="en-US" dirty="0"/>
              <a:t>MIDI: Musical Instrument Digital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40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44100 * 4 = 176400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* 3600 = 635.040.000 bytes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~ 605 MB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605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https://www3.ntu.edu.sg/home/ehchua/programming/java/datarepresentation.html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736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The remaining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-1 bits represents the magnitude of the integer, 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follows:for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 positive integers, the absolute value of the integer is equal to "the magnitude of the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-1)-bit binary pattern".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for negative integers, the absolute value of the integer is equal to "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the magnitude of 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complement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 of the (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-1)-bit binary pattern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plus 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ヒラギノ角ゴ Pro W3" charset="0"/>
                <a:cs typeface="+mn-cs"/>
              </a:rPr>
              <a:t>" (hence called 2's complement).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14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00011 : 3</a:t>
            </a:r>
          </a:p>
          <a:p>
            <a:r>
              <a:rPr lang="en-US" dirty="0"/>
              <a:t>01111 : 16</a:t>
            </a:r>
          </a:p>
          <a:p>
            <a:r>
              <a:rPr lang="en-US" dirty="0"/>
              <a:t>11100: -4</a:t>
            </a:r>
          </a:p>
          <a:p>
            <a:r>
              <a:rPr lang="en-US" dirty="0"/>
              <a:t>11010: -6</a:t>
            </a:r>
          </a:p>
          <a:p>
            <a:r>
              <a:rPr lang="en-US" dirty="0"/>
              <a:t>10000: -16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0821-5DE8-40BC-8FBB-FDE248AF2850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51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spc="-50" baseline="0">
                <a:solidFill>
                  <a:srgbClr val="002060"/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D2FB-5224-4FEF-BD09-D00AA2DDFF30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289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33CF8-7F13-470E-8020-5F8E9B70055F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9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114E-4B5E-4484-82EE-4A0716512F94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67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C0C7-9F1E-4573-A8C5-4065A4B7B7E8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1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290" y="304800"/>
            <a:ext cx="7543800" cy="838200"/>
          </a:xfrm>
        </p:spPr>
        <p:txBody>
          <a:bodyPr/>
          <a:lstStyle>
            <a:lvl1pPr>
              <a:defRPr sz="3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295400"/>
            <a:ext cx="7543801" cy="4876800"/>
          </a:xfrm>
        </p:spPr>
        <p:txBody>
          <a:bodyPr/>
          <a:lstStyle>
            <a:lvl1pPr>
              <a:defRPr>
                <a:latin typeface="Baskerville Old Face" panose="02020602080505020303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E912-87A0-427A-9393-C444706F9D36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9BBC4443-F06D-4CEB-8891-062C99DA6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65720" y="6459786"/>
            <a:ext cx="701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3540E78-C2F8-4361-AA0F-E95537B7ED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4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290" y="304800"/>
            <a:ext cx="7543800" cy="838200"/>
          </a:xfrm>
        </p:spPr>
        <p:txBody>
          <a:bodyPr/>
          <a:lstStyle>
            <a:lvl1pPr>
              <a:defRPr sz="38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295400"/>
            <a:ext cx="7543801" cy="4876800"/>
          </a:xfrm>
        </p:spPr>
        <p:txBody>
          <a:bodyPr/>
          <a:lstStyle>
            <a:lvl1pPr marL="0" indent="0">
              <a:buFontTx/>
              <a:buNone/>
              <a:defRPr>
                <a:latin typeface="Baskerville Old Face" panose="02020602080505020303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DE912-87A0-427A-9393-C444706F9D36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9BBC4443-F06D-4CEB-8891-062C99DA6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65720" y="6459786"/>
            <a:ext cx="701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3540E78-C2F8-4361-AA0F-E95537B7ED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4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5000" b="1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0C0C-670D-4167-A863-A51C4481328F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871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22A2-9C9F-446D-96D8-C224D277B034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31F02F89-99EB-495A-BCC8-DB54B12FE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" y="1845734"/>
            <a:ext cx="701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3540E78-C2F8-4361-AA0F-E95537B7ED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6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687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CAF3-8500-43FD-967E-BCB4244A34DD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5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6376C-43E6-407C-B26D-4B075FA5572F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77572BB3-8718-4A51-B14D-58C1111FB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65720" y="6459786"/>
            <a:ext cx="701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3540E78-C2F8-4361-AA0F-E95537B7ED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8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FD52D-E4FC-48E5-AB7A-FEB68F4CDA9C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5095EAB0-17A8-4BAB-93D1-53B869E1D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65720" y="6459786"/>
            <a:ext cx="701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3540E78-C2F8-4361-AA0F-E95537B7ED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8D23114-3BD2-4C48-AFAF-588CD9185CC9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6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940040" cy="8563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71600"/>
            <a:ext cx="7543801" cy="44974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13AEC8-39E1-42B4-A8A2-B6EA5DCA0E98}" type="datetime1">
              <a:rPr lang="en-US" smtClean="0"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21920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E71EB6-B66C-41EB-B575-A62214F74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65720" y="6459785"/>
            <a:ext cx="701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3540E78-C2F8-4361-AA0F-E95537B7ED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1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7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800" b="1" kern="1200" spc="-50" baseline="0">
          <a:solidFill>
            <a:schemeClr val="tx1">
              <a:lumMod val="75000"/>
              <a:lumOff val="2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j-ea"/>
          <a:cs typeface="+mj-cs"/>
        </a:defRPr>
      </a:lvl1pPr>
    </p:titleStyle>
    <p:bodyStyle>
      <a:lvl1pPr marL="231775" indent="-2317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Baskerville Old Face" panose="02020602080505020303" pitchFamily="18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Baskerville Old Face" panose="02020602080505020303" pitchFamily="18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Baskerville Old Face" panose="02020602080505020303" pitchFamily="18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Baskerville Old Face" panose="02020602080505020303" pitchFamily="18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Baskerville Old Face" panose="02020602080505020303" pitchFamily="18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C596-8FA2-44B4-A847-FF8902C98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6F825-D23E-47E2-8C2C-093C350FD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b="0" dirty="0"/>
              <a:t>Lecture slides are adapted/modified from slides provided by the textbook, </a:t>
            </a:r>
            <a:r>
              <a:rPr lang="en-US" altLang="en-US" dirty="0"/>
              <a:t>Computer Science: An Overview</a:t>
            </a:r>
            <a:r>
              <a:rPr lang="en-US" altLang="en-US" b="0" dirty="0"/>
              <a:t> by J. Glenn </a:t>
            </a:r>
            <a:r>
              <a:rPr lang="en-US" altLang="en-US" b="0" dirty="0" err="1"/>
              <a:t>Brookshear</a:t>
            </a:r>
            <a:r>
              <a:rPr lang="en-US" altLang="en-US" b="0" dirty="0"/>
              <a:t> and Dennis </a:t>
            </a:r>
            <a:r>
              <a:rPr lang="en-US" altLang="en-US" b="0" dirty="0" err="1"/>
              <a:t>Brylow</a:t>
            </a:r>
            <a:endParaRPr lang="en-US" altLang="en-US" b="0" dirty="0"/>
          </a:p>
          <a:p>
            <a:r>
              <a:rPr lang="en-US" altLang="en-US" b="0" dirty="0"/>
              <a:t>publisher Pearson</a:t>
            </a:r>
            <a:endParaRPr lang="en-US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384A923C-CA3B-4992-90E4-A99D5C040C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Flip-flops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8AC9065-B88C-45DB-BBCA-6909C5E0FA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Flip-flop: A circuit built from gates that can store one bit.</a:t>
            </a:r>
          </a:p>
          <a:p>
            <a:pPr lvl="1"/>
            <a:r>
              <a:rPr lang="en-US" altLang="en-US"/>
              <a:t>One input line is used to set its stored value to 1</a:t>
            </a:r>
          </a:p>
          <a:p>
            <a:pPr lvl="1"/>
            <a:r>
              <a:rPr lang="en-US" altLang="en-US"/>
              <a:t>One input line is used to set its stored value to 0</a:t>
            </a:r>
          </a:p>
          <a:p>
            <a:pPr lvl="1"/>
            <a:r>
              <a:rPr lang="en-US" altLang="en-US"/>
              <a:t>While both input lines are 0, the most recently stored value is preserved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F0547E-029E-4F2B-9920-B44BB4D6F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60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EA4F12-90FF-4D39-97A7-D39C3B7B8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Files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E30509B3-A8A3-44C6-AE92-E2166D4484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File:</a:t>
            </a:r>
            <a:r>
              <a:rPr lang="en-US" altLang="en-US"/>
              <a:t> A unit of data stored in mass storage system</a:t>
            </a:r>
          </a:p>
          <a:p>
            <a:pPr lvl="1" eaLnBrk="1" hangingPunct="1"/>
            <a:r>
              <a:rPr lang="en-US" altLang="en-US" b="1"/>
              <a:t>Fields </a:t>
            </a:r>
            <a:r>
              <a:rPr lang="en-US" altLang="en-US"/>
              <a:t>and </a:t>
            </a:r>
            <a:r>
              <a:rPr lang="en-US" altLang="en-US" b="1"/>
              <a:t>keyfields</a:t>
            </a:r>
            <a:endParaRPr lang="en-US" altLang="en-US"/>
          </a:p>
          <a:p>
            <a:pPr eaLnBrk="1" hangingPunct="1"/>
            <a:r>
              <a:rPr lang="en-US" altLang="en-US"/>
              <a:t>Physical record versus Logical record</a:t>
            </a:r>
          </a:p>
          <a:p>
            <a:pPr eaLnBrk="1" hangingPunct="1"/>
            <a:r>
              <a:rPr lang="en-US" altLang="en-US" b="1"/>
              <a:t>Buffer:</a:t>
            </a:r>
            <a:r>
              <a:rPr lang="en-US" altLang="en-US"/>
              <a:t> A memory area used for the temporary storage of data (usually as a step in transferring the data)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A521D3-3FA8-4F93-93F1-0A2D658EB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690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30DE3AA-9B85-424E-AA04-AA3D287E7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Logical records versus physical records on a disk</a:t>
            </a:r>
            <a:endParaRPr lang="en-US" altLang="en-US" dirty="0"/>
          </a:p>
        </p:txBody>
      </p:sp>
      <p:pic>
        <p:nvPicPr>
          <p:cNvPr id="43011" name="Picture 4" descr="fig_01_12">
            <a:extLst>
              <a:ext uri="{FF2B5EF4-FFF2-40B4-BE49-F238E27FC236}">
                <a16:creationId xmlns:a16="http://schemas.microsoft.com/office/drawing/2014/main" id="{6CA91C27-77AD-4DB0-B090-25BBCE13F6F6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4820" y="1295400"/>
            <a:ext cx="5798810" cy="48768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9352B-7463-44AE-BF5E-5DECFB222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0597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AD05933-F2B3-40CA-AF97-3A6E0EF73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simple flip-flop circuit</a:t>
            </a:r>
            <a:endParaRPr lang="en-US" altLang="en-US" dirty="0"/>
          </a:p>
        </p:txBody>
      </p:sp>
      <p:pic>
        <p:nvPicPr>
          <p:cNvPr id="23555" name="Picture 4" descr="fig_01_03">
            <a:extLst>
              <a:ext uri="{FF2B5EF4-FFF2-40B4-BE49-F238E27FC236}">
                <a16:creationId xmlns:a16="http://schemas.microsoft.com/office/drawing/2014/main" id="{AA914E1A-A8E9-4CCE-922F-35BB80E53943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0721" y="1295400"/>
            <a:ext cx="6947008" cy="48768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9C01C7-2B03-4C8E-B775-8A8CA10A6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3030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7F7C968-56B5-4FCB-851D-719247CB4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Setting the output of a flip-flop to 1</a:t>
            </a:r>
          </a:p>
        </p:txBody>
      </p:sp>
      <p:pic>
        <p:nvPicPr>
          <p:cNvPr id="24579" name="Picture 7" descr="fig_01_04">
            <a:extLst>
              <a:ext uri="{FF2B5EF4-FFF2-40B4-BE49-F238E27FC236}">
                <a16:creationId xmlns:a16="http://schemas.microsoft.com/office/drawing/2014/main" id="{22944550-C4AE-40D1-B382-B99E6FE08C7A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3"/>
          <a:stretch>
            <a:fillRect/>
          </a:stretch>
        </p:blipFill>
        <p:spPr>
          <a:xfrm>
            <a:off x="1829990" y="1401441"/>
            <a:ext cx="5486400" cy="4848225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26ECB-AE04-432B-9447-8F12E219F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539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4F3DFC8-3F14-46C6-8A92-1D0DB2B20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Setting the output of a flip-flop to 1</a:t>
            </a:r>
          </a:p>
        </p:txBody>
      </p:sp>
      <p:pic>
        <p:nvPicPr>
          <p:cNvPr id="25603" name="Picture 6" descr="fig_01_04">
            <a:extLst>
              <a:ext uri="{FF2B5EF4-FFF2-40B4-BE49-F238E27FC236}">
                <a16:creationId xmlns:a16="http://schemas.microsoft.com/office/drawing/2014/main" id="{B9FA3727-EF84-4224-8D65-7C59594A7B3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7" b="34622"/>
          <a:stretch>
            <a:fillRect/>
          </a:stretch>
        </p:blipFill>
        <p:spPr bwMode="auto">
          <a:xfrm>
            <a:off x="1992630" y="1295400"/>
            <a:ext cx="56007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6A0CA-3C8F-4046-9CA1-90A8BEDD5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93056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9BE458C2-B1DF-43FC-9FD0-CF5A7C287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Setting the output of a flip-flop to 1</a:t>
            </a:r>
          </a:p>
        </p:txBody>
      </p:sp>
      <p:pic>
        <p:nvPicPr>
          <p:cNvPr id="26627" name="Picture 6" descr="fig_01_04">
            <a:extLst>
              <a:ext uri="{FF2B5EF4-FFF2-40B4-BE49-F238E27FC236}">
                <a16:creationId xmlns:a16="http://schemas.microsoft.com/office/drawing/2014/main" id="{817B94BD-D59B-4772-AF24-20861571B1A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3"/>
          <a:stretch>
            <a:fillRect/>
          </a:stretch>
        </p:blipFill>
        <p:spPr bwMode="auto">
          <a:xfrm>
            <a:off x="1992630" y="1295400"/>
            <a:ext cx="5600700" cy="445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6831D-93FD-4DAD-A191-9E5E1BE72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3376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2583-2ADA-4893-BD7B-4C8BA06A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3E0169-07E2-466C-B4CE-6226E82E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Placing a 1 on the lower input of the flip-flop. What will happen at the output?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52222-F60F-4808-8017-1430A1FDB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4" descr="fig_01_03">
            <a:extLst>
              <a:ext uri="{FF2B5EF4-FFF2-40B4-BE49-F238E27FC236}">
                <a16:creationId xmlns:a16="http://schemas.microsoft.com/office/drawing/2014/main" id="{6ACA6512-E738-4173-8E5F-70DB6E678A2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0" y="2438400"/>
            <a:ext cx="4315075" cy="3429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5701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FF891E1-85B0-4F6C-AC97-CAE8CF5165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Another flip-flop</a:t>
            </a:r>
          </a:p>
        </p:txBody>
      </p:sp>
      <p:pic>
        <p:nvPicPr>
          <p:cNvPr id="27651" name="Picture 4" descr="fig_01_05">
            <a:extLst>
              <a:ext uri="{FF2B5EF4-FFF2-40B4-BE49-F238E27FC236}">
                <a16:creationId xmlns:a16="http://schemas.microsoft.com/office/drawing/2014/main" id="{BFEEC26A-F641-43C7-A4B0-67031F31B607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5838" y="2065338"/>
            <a:ext cx="7296150" cy="3640137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BF789E-064A-468D-B517-C404A361B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49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AEA8-9FD0-429D-819F-95015E5D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EB21E-C1D6-4AF8-844C-82DB597A6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upper input is 1 and lower input is 0, what is the output?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F64AA-74EC-4E18-A46A-720A74754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fig_01_05">
            <a:extLst>
              <a:ext uri="{FF2B5EF4-FFF2-40B4-BE49-F238E27FC236}">
                <a16:creationId xmlns:a16="http://schemas.microsoft.com/office/drawing/2014/main" id="{5BD6E6F2-5AE2-417D-8A7A-D38C8894FB5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4" y="2532063"/>
            <a:ext cx="7296150" cy="36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90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E0A0-4A72-4D41-98E0-E455F634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2656E1-72A1-4480-8B17-1930C38C4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77" y="1600200"/>
            <a:ext cx="5864225" cy="428088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2251E-4F9A-4421-9A61-40051D76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8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FF0C-2ED9-416C-9FF4-89FA247E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33BC12-F00F-40CB-9871-3637D666C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C51F1-5159-465B-B48A-3C9EBE218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95" y="1295400"/>
            <a:ext cx="6074569" cy="49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6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E656A11-8E16-4E74-A55F-FE4440B76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Storage</a:t>
            </a:r>
            <a:endParaRPr lang="en-US" altLang="en-US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C896AA5-BFE6-454E-B6DE-7E9CF3FC1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Bits and Their Storage</a:t>
            </a:r>
          </a:p>
          <a:p>
            <a:r>
              <a:rPr lang="en-US" altLang="en-US" dirty="0"/>
              <a:t>Main Memory</a:t>
            </a:r>
          </a:p>
          <a:p>
            <a:r>
              <a:rPr lang="en-US" altLang="en-US" dirty="0"/>
              <a:t>Representing Information as Bit Patterns</a:t>
            </a:r>
          </a:p>
          <a:p>
            <a:r>
              <a:rPr lang="en-US" altLang="en-US" dirty="0"/>
              <a:t>The Binary System</a:t>
            </a:r>
          </a:p>
          <a:p>
            <a:r>
              <a:rPr lang="en-US" altLang="en-US" dirty="0"/>
              <a:t>Storing Integers</a:t>
            </a:r>
          </a:p>
          <a:p>
            <a:r>
              <a:rPr lang="en-US" altLang="en-US" dirty="0"/>
              <a:t>Storing Fractions</a:t>
            </a:r>
          </a:p>
          <a:p>
            <a:r>
              <a:rPr lang="en-US" altLang="en-US" dirty="0"/>
              <a:t>Data Compression</a:t>
            </a:r>
          </a:p>
          <a:p>
            <a:r>
              <a:rPr lang="en-US" altLang="en-US" dirty="0"/>
              <a:t>Communications Errors</a:t>
            </a:r>
          </a:p>
          <a:p>
            <a:r>
              <a:rPr lang="en-US" altLang="en-US" dirty="0"/>
              <a:t>Mass Storage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4E4AB-3DC8-4083-9ACB-657192113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680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ADE279B-C925-494A-A026-CD41A3A6C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Hexadecimal Notation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B4BC12D-5729-4ED0-871B-85BD79191D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/>
              <a:t>Hexadecimal notation:</a:t>
            </a:r>
            <a:r>
              <a:rPr lang="en-US" altLang="en-US"/>
              <a:t> A shorthand notation for long bit patterns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Divides a pattern into groups of four bits each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Represents each group by a single symbol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Example: 10100011 becomes A3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D4E8E-83DE-47F4-BF92-B5CA062E1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8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69A15209-1BAA-4123-B2B9-90BC666D1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hexadecimal coding system</a:t>
            </a:r>
          </a:p>
        </p:txBody>
      </p:sp>
      <p:pic>
        <p:nvPicPr>
          <p:cNvPr id="29699" name="Picture 7" descr="fig_01_06">
            <a:extLst>
              <a:ext uri="{FF2B5EF4-FFF2-40B4-BE49-F238E27FC236}">
                <a16:creationId xmlns:a16="http://schemas.microsoft.com/office/drawing/2014/main" id="{17D6CA9A-491B-4403-A35A-2FDCA32788D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676400"/>
            <a:ext cx="2703512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CBC096-5BE6-4C35-8B0B-377354D76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005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F5E3-C253-405C-B953-02F4AB32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83371-56C9-4FB1-8911-FF2C2C8DA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bit patterns are represented by the following hexadecimal patterns?</a:t>
            </a:r>
          </a:p>
          <a:p>
            <a:pPr lvl="1"/>
            <a:r>
              <a:rPr lang="en-US" dirty="0"/>
              <a:t>5FD97</a:t>
            </a:r>
          </a:p>
          <a:p>
            <a:pPr lvl="1"/>
            <a:r>
              <a:rPr lang="en-US" dirty="0"/>
              <a:t>610A</a:t>
            </a:r>
          </a:p>
          <a:p>
            <a:pPr lvl="1"/>
            <a:r>
              <a:rPr lang="en-US" dirty="0"/>
              <a:t>ABCD</a:t>
            </a:r>
          </a:p>
          <a:p>
            <a:pPr lvl="1"/>
            <a:r>
              <a:rPr lang="en-US" dirty="0"/>
              <a:t>0100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5A4CD-4D19-4E8C-B8BA-9BDE9345D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86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D4A491-BD56-45C3-8C60-DC815730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Memory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E0674B-CBBE-443C-A7CC-7715689B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82BCC29-6545-43E1-8304-03CA6BDA1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Main Memory Cells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293C9FE-81FB-43E0-809E-8F7341BAF4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/>
              <a:t>Cell:</a:t>
            </a:r>
            <a:r>
              <a:rPr lang="en-US" altLang="en-US" sz="2800"/>
              <a:t> A unit of main memory (typically 8 bits which is one </a:t>
            </a:r>
            <a:r>
              <a:rPr lang="en-US" altLang="en-US" sz="2800" b="1"/>
              <a:t>byte</a:t>
            </a:r>
            <a:r>
              <a:rPr lang="en-US" altLang="en-US" sz="2800"/>
              <a:t>)</a:t>
            </a:r>
          </a:p>
          <a:p>
            <a:pPr lvl="1" eaLnBrk="1" hangingPunct="1"/>
            <a:r>
              <a:rPr lang="en-US" altLang="en-US" b="1"/>
              <a:t>Most significant bit:</a:t>
            </a:r>
            <a:r>
              <a:rPr lang="en-US" altLang="en-US"/>
              <a:t> the bit at the left (high-order) end of the conceptual row of bits in a memory cell</a:t>
            </a:r>
          </a:p>
          <a:p>
            <a:pPr lvl="1" eaLnBrk="1" hangingPunct="1"/>
            <a:r>
              <a:rPr lang="en-US" altLang="en-US" b="1"/>
              <a:t>Least significant bit:</a:t>
            </a:r>
            <a:r>
              <a:rPr lang="en-US" altLang="en-US"/>
              <a:t> the bit at the right (low-order) end of the conceptual row of bits in a memory cell</a:t>
            </a:r>
          </a:p>
          <a:p>
            <a:pPr lvl="1" eaLnBrk="1" hangingPunct="1">
              <a:buFontTx/>
              <a:buNone/>
            </a:pPr>
            <a:endParaRPr lang="en-US" altLang="en-US"/>
          </a:p>
          <a:p>
            <a:pPr eaLnBrk="1" hangingPunct="1"/>
            <a:endParaRPr lang="en-US" alt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0D339F-B9DD-4CE4-A357-FA8EF91E0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29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65C9962-DD2E-48F4-ACBA-DB063F2CBD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1290" y="304800"/>
            <a:ext cx="7809310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organization of a byte-size memory cell</a:t>
            </a:r>
          </a:p>
        </p:txBody>
      </p:sp>
      <p:pic>
        <p:nvPicPr>
          <p:cNvPr id="31747" name="Picture 4" descr="fig_01_07">
            <a:extLst>
              <a:ext uri="{FF2B5EF4-FFF2-40B4-BE49-F238E27FC236}">
                <a16:creationId xmlns:a16="http://schemas.microsoft.com/office/drawing/2014/main" id="{8DA66C8A-3CC2-40C5-8C4B-E8AAD55BEFD0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2808288"/>
            <a:ext cx="7927975" cy="1784350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48AFB-39CA-4DA4-8AB7-8C47705B6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3076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4266E9F8-C11D-4274-8495-104F0BFC8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Main Memory Addresses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11B82FD-73CA-4E21-B961-A279A98BC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/>
              <a:t>Address:</a:t>
            </a:r>
            <a:r>
              <a:rPr lang="en-US" altLang="en-US" sz="2800"/>
              <a:t> A </a:t>
            </a:r>
            <a:r>
              <a:rPr lang="ja-JP" altLang="en-US" sz="2800"/>
              <a:t>“</a:t>
            </a:r>
            <a:r>
              <a:rPr lang="en-US" altLang="ja-JP" sz="2800"/>
              <a:t>name</a:t>
            </a:r>
            <a:r>
              <a:rPr lang="ja-JP" altLang="en-US" sz="2800"/>
              <a:t>”</a:t>
            </a:r>
            <a:r>
              <a:rPr lang="en-US" altLang="ja-JP" sz="2800"/>
              <a:t> that uniquely identifies one cell in the computer</a:t>
            </a:r>
            <a:r>
              <a:rPr lang="ja-JP" altLang="en-US" sz="2800"/>
              <a:t>’</a:t>
            </a:r>
            <a:r>
              <a:rPr lang="en-US" altLang="ja-JP" sz="2800"/>
              <a:t>s main memory</a:t>
            </a:r>
          </a:p>
          <a:p>
            <a:pPr lvl="1" eaLnBrk="1" hangingPunct="1"/>
            <a:r>
              <a:rPr lang="en-US" altLang="en-US"/>
              <a:t>The names are actually numbers.</a:t>
            </a:r>
          </a:p>
          <a:p>
            <a:pPr lvl="1" eaLnBrk="1" hangingPunct="1"/>
            <a:r>
              <a:rPr lang="en-US" altLang="en-US"/>
              <a:t>These numbers are assigned consecutively starting at zero.</a:t>
            </a:r>
          </a:p>
          <a:p>
            <a:pPr lvl="1" eaLnBrk="1" hangingPunct="1"/>
            <a:r>
              <a:rPr lang="en-US" altLang="en-US"/>
              <a:t>Numbering the cells in this manner associates an order with the memory cells.</a:t>
            </a:r>
          </a:p>
          <a:p>
            <a:pPr lvl="1" eaLnBrk="1" hangingPunct="1"/>
            <a:endParaRPr lang="en-US" altLang="en-US"/>
          </a:p>
          <a:p>
            <a:pPr eaLnBrk="1" hangingPunct="1">
              <a:buFont typeface="Times" panose="02020603050405020304" pitchFamily="18" charset="0"/>
              <a:buNone/>
            </a:pPr>
            <a:endParaRPr lang="en-US" alt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D0473-1F1A-45A9-BFBD-478CAA551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09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803DC2A-400C-4DC6-B7C3-A59BC7BFC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cells arranged by address</a:t>
            </a:r>
            <a:endParaRPr lang="en-US" altLang="en-US" dirty="0"/>
          </a:p>
        </p:txBody>
      </p:sp>
      <p:pic>
        <p:nvPicPr>
          <p:cNvPr id="33795" name="Picture 4" descr="fig_01_08">
            <a:extLst>
              <a:ext uri="{FF2B5EF4-FFF2-40B4-BE49-F238E27FC236}">
                <a16:creationId xmlns:a16="http://schemas.microsoft.com/office/drawing/2014/main" id="{93FC19AE-BEB3-4F2A-85DD-0A4A5A4928D0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4093" y="1295400"/>
            <a:ext cx="7140263" cy="48768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BA336-B8A7-4957-A9F0-3B8C3C2DA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7266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841BEA-B0E4-4586-BA52-C5AC58C37D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Terminology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3276A5B-5013-4326-839A-414BFE376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Random Access Memory (RAM):</a:t>
            </a:r>
            <a:r>
              <a:rPr lang="en-US" altLang="en-US"/>
              <a:t> Memory in which individual cells can be easily accessed in any order</a:t>
            </a:r>
          </a:p>
          <a:p>
            <a:pPr eaLnBrk="1" hangingPunct="1"/>
            <a:r>
              <a:rPr lang="en-US" altLang="en-US" b="1"/>
              <a:t>Dynamic Memory (DRAM):</a:t>
            </a:r>
            <a:r>
              <a:rPr lang="en-US" altLang="en-US"/>
              <a:t> RAM composed of volatile memory</a:t>
            </a:r>
          </a:p>
          <a:p>
            <a:pPr eaLnBrk="1" hangingPunct="1"/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7D370C-DB31-49D5-AE66-CA89994D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2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1A208B1-B405-41D8-B457-D58E94640E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Measuring Memory Capacity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077F7F6-6AC7-4EB2-A425-23A3BA17A2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Kilobyte: 210 bytes = 1024 bytes</a:t>
            </a:r>
          </a:p>
          <a:p>
            <a:pPr lvl="1"/>
            <a:r>
              <a:rPr lang="en-US" altLang="en-US"/>
              <a:t>Example: 3 KB = 3 times1024 bytes</a:t>
            </a:r>
          </a:p>
          <a:p>
            <a:r>
              <a:rPr lang="en-US" altLang="en-US"/>
              <a:t>Megabyte: 220 bytes = 1,048,576 bytes</a:t>
            </a:r>
          </a:p>
          <a:p>
            <a:pPr lvl="1"/>
            <a:r>
              <a:rPr lang="en-US" altLang="en-US"/>
              <a:t>Example: 3 MB = 3 times 1,048,576 bytes</a:t>
            </a:r>
          </a:p>
          <a:p>
            <a:r>
              <a:rPr lang="en-US" altLang="en-US"/>
              <a:t>Gigabyte: 230  bytes = 1,073,741,824 bytes</a:t>
            </a:r>
          </a:p>
          <a:p>
            <a:pPr lvl="1"/>
            <a:r>
              <a:rPr lang="en-US" altLang="en-US"/>
              <a:t>Example: 3 GB = 3 times 1,073,741,824 bytes</a:t>
            </a:r>
          </a:p>
          <a:p>
            <a:r>
              <a:rPr lang="en-US" altLang="en-US"/>
              <a:t>Terabyte</a:t>
            </a:r>
          </a:p>
          <a:p>
            <a:r>
              <a:rPr lang="en-US" altLang="en-US"/>
              <a:t>Petabyte</a:t>
            </a:r>
          </a:p>
          <a:p>
            <a:r>
              <a:rPr lang="en-US" altLang="en-US"/>
              <a:t>Exabyte</a:t>
            </a:r>
          </a:p>
          <a:p>
            <a:endParaRPr lang="en-US" altLang="en-US"/>
          </a:p>
          <a:p>
            <a:r>
              <a:rPr lang="en-US" altLang="en-US"/>
              <a:t>Kibi-, Mebi-, Gibi-,..</a:t>
            </a:r>
          </a:p>
          <a:p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6BE81-20CE-4328-9E77-D27077AD9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E8A159A-3B12-48B7-9AF4-131080726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Bits and Bit Patterns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481E8F9-CAE4-454A-BE50-D4AED58279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/>
              <a:t>Bit:</a:t>
            </a:r>
            <a:r>
              <a:rPr lang="en-US" altLang="en-US" sz="2800"/>
              <a:t> Binary Digit (0 or 1)</a:t>
            </a:r>
          </a:p>
          <a:p>
            <a:pPr eaLnBrk="1" hangingPunct="1"/>
            <a:r>
              <a:rPr lang="en-US" altLang="en-US" sz="2800"/>
              <a:t>Bit Patterns are used to represent information.</a:t>
            </a:r>
          </a:p>
          <a:p>
            <a:pPr lvl="1" eaLnBrk="1" hangingPunct="1"/>
            <a:r>
              <a:rPr lang="en-US" altLang="en-US"/>
              <a:t>Numbers</a:t>
            </a:r>
          </a:p>
          <a:p>
            <a:pPr lvl="1" eaLnBrk="1" hangingPunct="1"/>
            <a:r>
              <a:rPr lang="en-US" altLang="en-US"/>
              <a:t>Text characters</a:t>
            </a:r>
          </a:p>
          <a:p>
            <a:pPr lvl="1" eaLnBrk="1" hangingPunct="1"/>
            <a:r>
              <a:rPr lang="en-US" altLang="en-US"/>
              <a:t>Images</a:t>
            </a:r>
          </a:p>
          <a:p>
            <a:pPr lvl="1" eaLnBrk="1" hangingPunct="1"/>
            <a:r>
              <a:rPr lang="en-US" altLang="en-US"/>
              <a:t>Sound</a:t>
            </a:r>
          </a:p>
          <a:p>
            <a:pPr lvl="1" eaLnBrk="1" hangingPunct="1"/>
            <a:r>
              <a:rPr lang="en-US" altLang="en-US"/>
              <a:t>And others</a:t>
            </a:r>
          </a:p>
          <a:p>
            <a:pPr eaLnBrk="1" hangingPunct="1"/>
            <a:endParaRPr lang="en-US" alt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45CAC-EE48-44A8-9403-5F6116AF8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22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DBF3-B6DB-4545-BD19-A1E9DCA9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Information as Bit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54CC1-B507-443D-AC16-2B0055C1B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15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0427EA1-C86F-4A54-8E26-CDF8F59E4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Representing Text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965F67A-EA8E-418C-BB9C-7D0E176C0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Each character (letter, punctuation, etc.) is assigned a unique bit pattern.</a:t>
            </a:r>
          </a:p>
          <a:p>
            <a:pPr lvl="1"/>
            <a:r>
              <a:rPr lang="en-US" altLang="en-US"/>
              <a:t>ASCII: Uses patterns of 7-bits to represent most symbols used in written English text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ISO developed a number of 8 bit extensions to ASCII, each designed to accommodate a major language group 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Unicode: Uses patterns of 16-bits to represent the major symbols used in languages world wide (UTF-8, UTF-16,…)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037BA9-8513-4726-9844-B624A5998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11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11C3C952-AE5B-4A20-A311-CA4F7B5486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message </a:t>
            </a:r>
            <a:r>
              <a:rPr lang="ja-JP" altLang="en-US"/>
              <a:t>“</a:t>
            </a:r>
            <a:r>
              <a:rPr lang="en-US" altLang="ja-JP"/>
              <a:t>Hello.</a:t>
            </a:r>
            <a:r>
              <a:rPr lang="ja-JP" altLang="en-US"/>
              <a:t>”</a:t>
            </a:r>
            <a:r>
              <a:rPr lang="en-US" altLang="ja-JP"/>
              <a:t> in ASCII</a:t>
            </a:r>
            <a:endParaRPr lang="en-US" altLang="en-US" dirty="0"/>
          </a:p>
        </p:txBody>
      </p:sp>
      <p:pic>
        <p:nvPicPr>
          <p:cNvPr id="45059" name="Picture 4" descr="fig_01_13">
            <a:extLst>
              <a:ext uri="{FF2B5EF4-FFF2-40B4-BE49-F238E27FC236}">
                <a16:creationId xmlns:a16="http://schemas.microsoft.com/office/drawing/2014/main" id="{28195A2A-BAF5-4C64-B0D8-F95B45478029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325" y="3371698"/>
            <a:ext cx="7543800" cy="72420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236D77-B93F-4221-97EA-A19DF5944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3998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8AD2211A-6D04-4C71-B779-31410E0E40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Representing Numeric Values</a:t>
            </a:r>
            <a:endParaRPr lang="en-US" altLang="en-US" dirty="0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13FAFF4-7F65-4891-8733-AFA34FBE64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Binary notation: Uses bits to represent a number in base two</a:t>
            </a:r>
          </a:p>
          <a:p>
            <a:r>
              <a:rPr lang="en-US" altLang="en-US"/>
              <a:t>Limitations of computer representations of numeric values</a:t>
            </a:r>
          </a:p>
          <a:p>
            <a:pPr lvl="1"/>
            <a:r>
              <a:rPr lang="en-US" altLang="en-US"/>
              <a:t>Overflow: occurs when a value is too big to be represented</a:t>
            </a:r>
          </a:p>
          <a:p>
            <a:pPr lvl="1"/>
            <a:r>
              <a:rPr lang="en-US" altLang="en-US"/>
              <a:t>Truncation: occurs when a value cannot be represented accurately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316EA-B845-42A9-8545-A4CDAC8A0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35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BCC0A58-C285-4574-8A28-B3FB225E4E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Representing Images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A3D3BDFA-34CA-4516-9FCC-954278BA2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Bit map techniques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Pixel: short for </a:t>
            </a:r>
            <a:r>
              <a:rPr lang="ja-JP" altLang="en-US"/>
              <a:t>“</a:t>
            </a:r>
            <a:r>
              <a:rPr lang="en-US" altLang="ja-JP"/>
              <a:t>picture element</a:t>
            </a:r>
            <a:r>
              <a:rPr lang="ja-JP" altLang="en-US"/>
              <a:t>”</a:t>
            </a:r>
            <a:endParaRPr lang="en-US" altLang="ja-JP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RGB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Luminance and chrominance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Vector techniques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Scalable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TrueType and PostScript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2AFE8-CEEA-4FB0-A024-46F40A7BA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50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1E42CAA0-34CD-4DBA-82DE-EC939CE82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Representing Sound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317F0E2-F986-4498-8BD2-2B7EC7DE75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Sampling techniques</a:t>
            </a:r>
          </a:p>
          <a:p>
            <a:pPr lvl="1" eaLnBrk="1" hangingPunct="1"/>
            <a:r>
              <a:rPr lang="en-US" altLang="en-US"/>
              <a:t>Used for high quality recordings</a:t>
            </a:r>
          </a:p>
          <a:p>
            <a:pPr lvl="1" eaLnBrk="1" hangingPunct="1"/>
            <a:r>
              <a:rPr lang="en-US" altLang="en-US"/>
              <a:t>Records actual audio</a:t>
            </a:r>
          </a:p>
          <a:p>
            <a:pPr eaLnBrk="1" hangingPunct="1"/>
            <a:r>
              <a:rPr lang="en-US" altLang="en-US"/>
              <a:t>MIDI</a:t>
            </a:r>
          </a:p>
          <a:p>
            <a:pPr lvl="1" eaLnBrk="1" hangingPunct="1"/>
            <a:r>
              <a:rPr lang="en-US" altLang="en-US"/>
              <a:t>Used in music synthesizers</a:t>
            </a:r>
          </a:p>
          <a:p>
            <a:pPr lvl="1" eaLnBrk="1" hangingPunct="1"/>
            <a:r>
              <a:rPr lang="en-US" altLang="en-US"/>
              <a:t>Records </a:t>
            </a:r>
            <a:r>
              <a:rPr lang="ja-JP" altLang="en-US"/>
              <a:t>“</a:t>
            </a:r>
            <a:r>
              <a:rPr lang="en-US" altLang="ja-JP"/>
              <a:t>musical score</a:t>
            </a:r>
            <a:r>
              <a:rPr lang="ja-JP" altLang="en-US"/>
              <a:t>”</a:t>
            </a:r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52578B-2DBC-4574-BF08-6D3C2DE97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31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02F6E560-3031-4E02-9904-20F4A034E3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Representing Sound</a:t>
            </a:r>
          </a:p>
        </p:txBody>
      </p:sp>
      <p:pic>
        <p:nvPicPr>
          <p:cNvPr id="49155" name="Picture 4" descr="fig_01_14">
            <a:extLst>
              <a:ext uri="{FF2B5EF4-FFF2-40B4-BE49-F238E27FC236}">
                <a16:creationId xmlns:a16="http://schemas.microsoft.com/office/drawing/2014/main" id="{5F5D9024-5A88-4DDA-8C0F-CE96A6C65FF8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4431" y="1482725"/>
            <a:ext cx="6891337" cy="40386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350AC2-4C67-468E-8009-3258D06EE6CA}"/>
              </a:ext>
            </a:extLst>
          </p:cNvPr>
          <p:cNvSpPr txBox="1"/>
          <p:nvPr/>
        </p:nvSpPr>
        <p:spPr>
          <a:xfrm>
            <a:off x="1447800" y="5521325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u="none" dirty="0">
                <a:latin typeface="+mj-lt"/>
              </a:rPr>
              <a:t>The sound wave represented by the sequence 0, 1.5, 2.0, 1.5, 2.0, 3.0, 4.0, 3.0, 0</a:t>
            </a:r>
            <a:endParaRPr lang="en-US" sz="2400" u="none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C7617-CFB2-4C37-AA08-A4BB97921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256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F571-ED38-464C-A234-B47746FC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3AEB-50A1-49A9-87D7-46E34D0A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stereo recording of one hour of music is encoded using a sample rate of 44,100 samples per second as discussed.</a:t>
            </a:r>
          </a:p>
          <a:p>
            <a:r>
              <a:rPr lang="en-US" dirty="0"/>
              <a:t>What is the size of the encoded version?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5069F-2DB5-420A-A179-D4A45E660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72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F33D0E-838B-4510-A26D-E74AEDCD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Binary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D8D3F8-645A-43C2-96EB-C5C692CB8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11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AC7E1E7-38B2-4C13-8292-E871B2B9E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Binary System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85A2DBB-34AC-45BC-A004-542546364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 traditional decimal system is based on </a:t>
            </a:r>
            <a:r>
              <a:rPr lang="en-US" altLang="en-US" b="1" dirty="0"/>
              <a:t>powers of ten</a:t>
            </a:r>
            <a:r>
              <a:rPr lang="en-US" altLang="en-US" dirty="0"/>
              <a:t>.</a:t>
            </a:r>
          </a:p>
          <a:p>
            <a:endParaRPr lang="en-US" altLang="en-US" dirty="0"/>
          </a:p>
          <a:p>
            <a:r>
              <a:rPr lang="en-US" altLang="en-US" dirty="0"/>
              <a:t>The Binary system is based on </a:t>
            </a:r>
            <a:r>
              <a:rPr lang="en-US" altLang="en-US" b="1" dirty="0"/>
              <a:t>powers of two</a:t>
            </a:r>
            <a:r>
              <a:rPr lang="en-US" alt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6626D6-A507-4EB9-A3A2-EA8F5B627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8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9965E73-D2C0-4E1D-8BB8-01EDE813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Boolean Operations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2B1CD29-C9AD-4DF9-BAF4-F2806C053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Boolean Operation:</a:t>
            </a:r>
            <a:r>
              <a:rPr lang="en-US" altLang="en-US"/>
              <a:t> An operation that manipulates one or more true/false values</a:t>
            </a:r>
          </a:p>
          <a:p>
            <a:pPr eaLnBrk="1" hangingPunct="1"/>
            <a:r>
              <a:rPr lang="en-US" altLang="en-US"/>
              <a:t>Specific operations</a:t>
            </a:r>
          </a:p>
          <a:p>
            <a:pPr lvl="1" eaLnBrk="1" hangingPunct="1"/>
            <a:r>
              <a:rPr lang="en-US" altLang="en-US"/>
              <a:t>AND</a:t>
            </a:r>
          </a:p>
          <a:p>
            <a:pPr lvl="1" eaLnBrk="1" hangingPunct="1"/>
            <a:r>
              <a:rPr lang="en-US" altLang="en-US"/>
              <a:t>OR</a:t>
            </a:r>
          </a:p>
          <a:p>
            <a:pPr lvl="1" eaLnBrk="1" hangingPunct="1"/>
            <a:r>
              <a:rPr lang="en-US" altLang="en-US"/>
              <a:t>XOR (exclusive or)</a:t>
            </a:r>
          </a:p>
          <a:p>
            <a:pPr lvl="1" eaLnBrk="1" hangingPunct="1"/>
            <a:r>
              <a:rPr lang="en-US" altLang="en-US"/>
              <a:t>NOT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84B9C-070A-4FC3-927E-71C1FDAE7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43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62495036-7ADE-43BF-A496-D94D6203D9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base ten and binary systems</a:t>
            </a:r>
            <a:endParaRPr lang="en-US" altLang="en-US" dirty="0"/>
          </a:p>
        </p:txBody>
      </p:sp>
      <p:pic>
        <p:nvPicPr>
          <p:cNvPr id="51203" name="Picture 6" descr="fig01_15">
            <a:extLst>
              <a:ext uri="{FF2B5EF4-FFF2-40B4-BE49-F238E27FC236}">
                <a16:creationId xmlns:a16="http://schemas.microsoft.com/office/drawing/2014/main" id="{AC9082AA-8F30-44FF-9F15-7335DD833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90800"/>
            <a:ext cx="7924800" cy="185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4B1F5-F220-458E-A3BC-0B8380727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5673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4307B6E-1C25-4E79-8155-36F3C2682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Decoding the binary representation 100101</a:t>
            </a:r>
          </a:p>
        </p:txBody>
      </p:sp>
      <p:pic>
        <p:nvPicPr>
          <p:cNvPr id="52227" name="Picture 4" descr="fig_01_16">
            <a:extLst>
              <a:ext uri="{FF2B5EF4-FFF2-40B4-BE49-F238E27FC236}">
                <a16:creationId xmlns:a16="http://schemas.microsoft.com/office/drawing/2014/main" id="{DFF304C4-8BB0-498A-A157-07DF340AC3ED}"/>
              </a:ext>
            </a:extLst>
          </p:cNvPr>
          <p:cNvPicPr preferRelativeResize="0">
            <a:picLocks noGrp="1" noChangeAspect="1" noChangeArrowheads="1"/>
          </p:cNvPicPr>
          <p:nvPr>
            <p:ph idx="4294967295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00200"/>
            <a:ext cx="6805612" cy="4114800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507015-5D22-45EF-9E79-600C5BB9A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8630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02352CCE-EE55-483D-BC17-AB61D9EC7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Algorithm for finding the binary representation of a positive integer</a:t>
            </a:r>
          </a:p>
        </p:txBody>
      </p:sp>
      <p:pic>
        <p:nvPicPr>
          <p:cNvPr id="53251" name="Picture 4" descr="fig_01_17">
            <a:extLst>
              <a:ext uri="{FF2B5EF4-FFF2-40B4-BE49-F238E27FC236}">
                <a16:creationId xmlns:a16="http://schemas.microsoft.com/office/drawing/2014/main" id="{D55432FD-952C-4840-B039-BAE6DD36378A}"/>
              </a:ext>
            </a:extLst>
          </p:cNvPr>
          <p:cNvPicPr preferRelativeResize="0"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199" y="2379663"/>
            <a:ext cx="8131473" cy="2725737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025C29-024B-4EC9-A55D-33100A984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5264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5D4C3635-90EE-4768-BE10-60DF6F54E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Applying the algorithm</a:t>
            </a:r>
            <a:endParaRPr lang="en-US" altLang="en-US" dirty="0"/>
          </a:p>
        </p:txBody>
      </p:sp>
      <p:pic>
        <p:nvPicPr>
          <p:cNvPr id="54275" name="Picture 5">
            <a:extLst>
              <a:ext uri="{FF2B5EF4-FFF2-40B4-BE49-F238E27FC236}">
                <a16:creationId xmlns:a16="http://schemas.microsoft.com/office/drawing/2014/main" id="{E68BECCA-65A3-4D21-883F-285943A5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2000250"/>
            <a:ext cx="46672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F0347B-E4F8-4E96-8E88-0C118E17C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469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E885E742-56DD-4B0E-B873-0360CE712D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binary addition facts</a:t>
            </a:r>
            <a:endParaRPr lang="en-US" altLang="en-US" dirty="0"/>
          </a:p>
        </p:txBody>
      </p:sp>
      <p:pic>
        <p:nvPicPr>
          <p:cNvPr id="55299" name="Picture 4" descr="fig_01_19">
            <a:extLst>
              <a:ext uri="{FF2B5EF4-FFF2-40B4-BE49-F238E27FC236}">
                <a16:creationId xmlns:a16="http://schemas.microsoft.com/office/drawing/2014/main" id="{409D4D34-66CB-481B-9571-4743FCE3FF97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325" y="2745562"/>
            <a:ext cx="7543800" cy="197647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2E790-1B28-4CC2-96E4-0D1177A8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6208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BA8BFBF6-539B-4611-AE69-B59D1E1C0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Decoding the binary representation</a:t>
            </a:r>
            <a:endParaRPr lang="en-US" altLang="en-US" dirty="0"/>
          </a:p>
        </p:txBody>
      </p:sp>
      <p:pic>
        <p:nvPicPr>
          <p:cNvPr id="56323" name="Picture 4" descr="fig_01_20">
            <a:extLst>
              <a:ext uri="{FF2B5EF4-FFF2-40B4-BE49-F238E27FC236}">
                <a16:creationId xmlns:a16="http://schemas.microsoft.com/office/drawing/2014/main" id="{44F73C02-1AA3-4B96-BBA3-F5CBA9E41061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325" y="1734693"/>
            <a:ext cx="7543800" cy="399821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EE1B7F-9D7D-4224-80BD-F060D3A84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49377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F416-32EA-423A-A464-52B571E8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E7DD-AE69-4A65-8305-40F1CE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Convert each of the following base 10 representations to its equivalent binary form: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32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15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27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53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DDE5C-0094-4159-ADC1-E4E0D1A96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61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62F7-DDFB-4BAE-9CE5-B4DD67EA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ABF08-C396-42E3-B632-DD1BB93F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Convert each of the following binary representations to its equivalent base 10 form: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11.01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101.111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10.1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110.011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0.101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41A9-66B9-4D8B-A9A0-0216B5DBB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76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6823-DFDB-47D3-9707-BA847771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B4D8-0704-4CD0-AFA2-5ACD50DDF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Express the following values in binary notation:</a:t>
            </a:r>
          </a:p>
          <a:p>
            <a:pPr lvl="1"/>
            <a:endParaRPr lang="en-US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7B466-2BA1-4D00-A52B-6B69017C5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49CFA-CE27-4247-9719-35CD4259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4" y="3124201"/>
            <a:ext cx="881219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52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60C85F-BC54-40A6-9A0B-A8E933DF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Integers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D1CD87-9764-4794-A350-304722235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0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CFC76FB-A21E-4FD2-97EA-AB6B55E6D1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Boolean Operations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50D0AB-A030-4E33-99DB-EA3B6EFDE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9459" name="Picture 4" descr="fig_01_01">
            <a:extLst>
              <a:ext uri="{FF2B5EF4-FFF2-40B4-BE49-F238E27FC236}">
                <a16:creationId xmlns:a16="http://schemas.microsoft.com/office/drawing/2014/main" id="{B4CE1226-DC79-44B9-BFC4-2ECD87AEE98A}"/>
              </a:ext>
            </a:extLst>
          </p:cNvPr>
          <p:cNvPicPr preferRelativeResize="0"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9461" y="1391568"/>
            <a:ext cx="5507038" cy="4819650"/>
          </a:xfrm>
          <a:noFill/>
        </p:spPr>
      </p:pic>
    </p:spTree>
    <p:extLst>
      <p:ext uri="{BB962C8B-B14F-4D97-AF65-F5344CB8AC3E}">
        <p14:creationId xmlns:p14="http://schemas.microsoft.com/office/powerpoint/2010/main" val="301595997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3F626A14-E665-4E41-9721-64EFB401F4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Storing Integers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D53E7646-9300-4B1E-A4C7-C11E93871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Two</a:t>
            </a:r>
            <a:r>
              <a:rPr lang="ja-JP" altLang="en-US" b="1"/>
              <a:t>’</a:t>
            </a:r>
            <a:r>
              <a:rPr lang="en-US" altLang="ja-JP" b="1"/>
              <a:t>s complement notation:</a:t>
            </a:r>
            <a:r>
              <a:rPr lang="en-US" altLang="ja-JP"/>
              <a:t> The most popular means of representing integer values</a:t>
            </a:r>
          </a:p>
          <a:p>
            <a:pPr eaLnBrk="1" hangingPunct="1"/>
            <a:r>
              <a:rPr lang="en-US" altLang="en-US" b="1"/>
              <a:t>Excess notation:</a:t>
            </a:r>
            <a:r>
              <a:rPr lang="en-US" altLang="en-US"/>
              <a:t> Another means of representing integer values</a:t>
            </a:r>
          </a:p>
          <a:p>
            <a:pPr eaLnBrk="1" hangingPunct="1"/>
            <a:r>
              <a:rPr lang="en-US" altLang="en-US"/>
              <a:t>Both can suffer from overflow errors.</a:t>
            </a:r>
          </a:p>
          <a:p>
            <a:pPr eaLnBrk="1" hangingPunct="1">
              <a:buFont typeface="Times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124A3B-468C-4490-9B64-0285F1294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64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2DB9A-50DF-47BE-AAAE-892363C3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Two</a:t>
            </a:r>
            <a:r>
              <a:rPr lang="ja-JP" altLang="en-US" dirty="0"/>
              <a:t>’</a:t>
            </a:r>
            <a:r>
              <a:rPr lang="en-US" altLang="ja-JP" dirty="0"/>
              <a:t>s complement notation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C9E0-AB1A-47B3-942D-DDDF03812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leftmost bit: sign bit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Complement: changing all the 0s to 1s, all the 1s to 0s.</a:t>
            </a:r>
          </a:p>
          <a:p>
            <a:pPr marL="457200" lvl="1" indent="0">
              <a:buNone/>
            </a:pPr>
            <a:r>
              <a:rPr lang="en-US" dirty="0"/>
              <a:t>0110 and 1001 are complements.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5B0BC-AF68-41D2-8AD8-83F498DD0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72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3FA54590-D869-43FA-A9B9-80234A8F4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</a:t>
            </a:r>
            <a:r>
              <a:rPr lang="ja-JP" altLang="en-US"/>
              <a:t>’</a:t>
            </a:r>
            <a:r>
              <a:rPr lang="en-US" altLang="ja-JP"/>
              <a:t>s complement notation systems</a:t>
            </a:r>
            <a:endParaRPr lang="en-US" altLang="en-US" dirty="0"/>
          </a:p>
        </p:txBody>
      </p:sp>
      <p:pic>
        <p:nvPicPr>
          <p:cNvPr id="58371" name="Picture 4" descr="fig_01_21">
            <a:extLst>
              <a:ext uri="{FF2B5EF4-FFF2-40B4-BE49-F238E27FC236}">
                <a16:creationId xmlns:a16="http://schemas.microsoft.com/office/drawing/2014/main" id="{28DDBEAF-6F00-4B31-94E4-EA2006665885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3296" y="1295400"/>
            <a:ext cx="5961858" cy="48768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CC0F5-EF13-4130-9C10-F37734581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3566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198AB328-ABCE-490C-A1CD-054C7CB66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Coding the value -6 in two</a:t>
            </a:r>
            <a:r>
              <a:rPr lang="ja-JP" altLang="en-US"/>
              <a:t>’</a:t>
            </a:r>
            <a:r>
              <a:rPr lang="en-US" altLang="ja-JP"/>
              <a:t>s complement notation using four bits</a:t>
            </a:r>
            <a:endParaRPr lang="en-US" altLang="en-US" dirty="0"/>
          </a:p>
        </p:txBody>
      </p:sp>
      <p:pic>
        <p:nvPicPr>
          <p:cNvPr id="59395" name="Picture 4" descr="fig_01_22">
            <a:extLst>
              <a:ext uri="{FF2B5EF4-FFF2-40B4-BE49-F238E27FC236}">
                <a16:creationId xmlns:a16="http://schemas.microsoft.com/office/drawing/2014/main" id="{02222BD0-0BB3-4C04-A15B-49DB3A5E7764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325" y="1961007"/>
            <a:ext cx="7543800" cy="354558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179A0-C5E4-4575-AAB0-6ABBB5609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9154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42704F5B-978B-4093-A04C-C895D2804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Addition problems converted to two</a:t>
            </a:r>
            <a:r>
              <a:rPr lang="ja-JP" altLang="en-US"/>
              <a:t>’</a:t>
            </a:r>
            <a:r>
              <a:rPr lang="en-US" altLang="ja-JP"/>
              <a:t>s complement notation</a:t>
            </a:r>
            <a:endParaRPr lang="en-US" altLang="en-US" dirty="0"/>
          </a:p>
        </p:txBody>
      </p:sp>
      <p:pic>
        <p:nvPicPr>
          <p:cNvPr id="60419" name="Picture 4" descr="fig_01_23">
            <a:extLst>
              <a:ext uri="{FF2B5EF4-FFF2-40B4-BE49-F238E27FC236}">
                <a16:creationId xmlns:a16="http://schemas.microsoft.com/office/drawing/2014/main" id="{CFABA10C-0A4E-4054-97BD-9CA732B99E82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4631" y="1295400"/>
            <a:ext cx="6599188" cy="48768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BBBAF-CB1D-433B-8A0A-9FCED1DAD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7715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CCF0-E97A-4D41-A23C-63DBBA03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B3DBA-FEA0-4A11-91E7-EBAA777A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each of the following two’s complement representations to its equivalence base 10 form: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00011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01111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11100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11010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00000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10000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ECA4-2B28-46CD-A76A-C1134F35C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02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3211E-BCAD-47CE-8939-039430D3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57D9F-01D8-4C9E-ABF8-95ECC6F8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Convert to two’s complement form using patterns of 8 bits: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6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-6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-17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13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-1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E18E9-C209-4B65-A510-139809AE3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21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AB0-70BE-4487-93D6-0A96C3CB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0DDC6-BF2F-49B8-AF3C-65BAE08D5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largest and smallest numbers that can be stored if the machine uses bit patterns of the following lengths?</a:t>
            </a:r>
          </a:p>
          <a:p>
            <a:pPr marL="457200" lvl="1" indent="0">
              <a:buNone/>
            </a:pPr>
            <a:r>
              <a:rPr lang="en-US" dirty="0"/>
              <a:t>A. four</a:t>
            </a:r>
          </a:p>
          <a:p>
            <a:pPr marL="457200" lvl="1" indent="0">
              <a:buNone/>
            </a:pPr>
            <a:r>
              <a:rPr lang="en-US" dirty="0"/>
              <a:t>B. six</a:t>
            </a:r>
          </a:p>
          <a:p>
            <a:pPr marL="457200" lvl="1" indent="0">
              <a:buNone/>
            </a:pPr>
            <a:r>
              <a:rPr lang="en-US" dirty="0"/>
              <a:t>C. eight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BA406-3180-46E9-9FBD-93F5E6012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15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3F54C1-EAC7-4722-955F-F0F5BDD3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 and max of signed integers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21C0B0-B71C-4567-BC6C-BA60FD311B5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41250669"/>
              </p:ext>
            </p:extLst>
          </p:nvPr>
        </p:nvGraphicFramePr>
        <p:xfrm>
          <a:off x="304800" y="2057400"/>
          <a:ext cx="8610600" cy="3352800"/>
        </p:xfrm>
        <a:graphic>
          <a:graphicData uri="http://schemas.openxmlformats.org/drawingml/2006/table">
            <a:tbl>
              <a:tblPr/>
              <a:tblGrid>
                <a:gridCol w="631971">
                  <a:extLst>
                    <a:ext uri="{9D8B030D-6E8A-4147-A177-3AD203B41FA5}">
                      <a16:colId xmlns:a16="http://schemas.microsoft.com/office/drawing/2014/main" val="1910643756"/>
                    </a:ext>
                  </a:extLst>
                </a:gridCol>
                <a:gridCol w="4267163">
                  <a:extLst>
                    <a:ext uri="{9D8B030D-6E8A-4147-A177-3AD203B41FA5}">
                      <a16:colId xmlns:a16="http://schemas.microsoft.com/office/drawing/2014/main" val="840037705"/>
                    </a:ext>
                  </a:extLst>
                </a:gridCol>
                <a:gridCol w="3711466">
                  <a:extLst>
                    <a:ext uri="{9D8B030D-6E8A-4147-A177-3AD203B41FA5}">
                      <a16:colId xmlns:a16="http://schemas.microsoft.com/office/drawing/2014/main" val="1605205565"/>
                    </a:ext>
                  </a:extLst>
                </a:gridCol>
              </a:tblGrid>
              <a:tr h="57939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81509" marR="81509" marT="32604" marB="3260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D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minimum</a:t>
                      </a:r>
                    </a:p>
                  </a:txBody>
                  <a:tcPr marL="81509" marR="81509" marT="32604" marB="3260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D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maximum</a:t>
                      </a:r>
                    </a:p>
                  </a:txBody>
                  <a:tcPr marL="81509" marR="81509" marT="32604" marB="32604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D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293525"/>
                  </a:ext>
                </a:extLst>
              </a:tr>
              <a:tr h="53555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-2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 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-128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- 1  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+127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40332"/>
                  </a:ext>
                </a:extLst>
              </a:tr>
              <a:tr h="535557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-2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-32,768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15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- 1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+32,767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032019"/>
                  </a:ext>
                </a:extLst>
              </a:tr>
              <a:tr h="6750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-2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-2,147,483,648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- 1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+2,147,483,647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227154"/>
                  </a:ext>
                </a:extLst>
              </a:tr>
              <a:tr h="102728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-2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63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-9,223,372,036,854,775,808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63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-1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+9,223,372,036,854,775,807</a:t>
                      </a:r>
                    </a:p>
                  </a:txBody>
                  <a:tcPr marL="65207" marR="65207" marT="16302" marB="16302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96898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025EF2-BF0D-4F36-8905-C6C86AB5D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99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CE8F-7121-48DF-A83A-209BFF19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 and max of unsigned integers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5183EF-7E2F-4E12-A524-5E36BE77CB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455508"/>
              </p:ext>
            </p:extLst>
          </p:nvPr>
        </p:nvGraphicFramePr>
        <p:xfrm>
          <a:off x="437543" y="2514600"/>
          <a:ext cx="8271294" cy="2666999"/>
        </p:xfrm>
        <a:graphic>
          <a:graphicData uri="http://schemas.openxmlformats.org/drawingml/2006/table">
            <a:tbl>
              <a:tblPr/>
              <a:tblGrid>
                <a:gridCol w="1413294">
                  <a:extLst>
                    <a:ext uri="{9D8B030D-6E8A-4147-A177-3AD203B41FA5}">
                      <a16:colId xmlns:a16="http://schemas.microsoft.com/office/drawing/2014/main" val="335650485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3333255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677980424"/>
                    </a:ext>
                  </a:extLst>
                </a:gridCol>
              </a:tblGrid>
              <a:tr h="572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95250" marR="95250" marT="38100" marB="381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D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</a:t>
                      </a:r>
                    </a:p>
                  </a:txBody>
                  <a:tcPr marL="95250" marR="95250" marT="38100" marB="381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D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</a:t>
                      </a:r>
                    </a:p>
                  </a:txBody>
                  <a:tcPr marL="95250" marR="95250" marT="38100" marB="3810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D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04563"/>
                  </a:ext>
                </a:extLst>
              </a:tr>
              <a:tr h="5235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- 1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</a:t>
                      </a: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656581"/>
                  </a:ext>
                </a:extLst>
              </a:tr>
              <a:tr h="5235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- 1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65,535</a:t>
                      </a: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518418"/>
                  </a:ext>
                </a:extLst>
              </a:tr>
              <a:tr h="5235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4,294,967,295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433699"/>
                  </a:ext>
                </a:extLst>
              </a:tr>
              <a:tr h="5235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- 1 =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18,446,744,073,709,551,615</a:t>
                      </a:r>
                    </a:p>
                  </a:txBody>
                  <a:tcPr marL="76200" marR="76200" marT="19050" marB="1905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0491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E0BABC-EFAE-44A5-89CD-9A6B3F723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8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37B76D4-5D44-420C-9835-663D6779C3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Gates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3F555546-487F-47F7-80B0-98129C8E3A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Gate:</a:t>
            </a:r>
            <a:r>
              <a:rPr lang="en-US" altLang="en-US"/>
              <a:t> A device that computes a Boolean operation</a:t>
            </a:r>
          </a:p>
          <a:p>
            <a:pPr lvl="1" eaLnBrk="1" hangingPunct="1"/>
            <a:r>
              <a:rPr lang="en-US" altLang="en-US"/>
              <a:t>Often implemented as (small) electronic circuits</a:t>
            </a:r>
          </a:p>
          <a:p>
            <a:pPr lvl="1" eaLnBrk="1" hangingPunct="1"/>
            <a:r>
              <a:rPr lang="en-US" altLang="en-US"/>
              <a:t>Provide the building blocks from which computers are constructed</a:t>
            </a:r>
          </a:p>
          <a:p>
            <a:pPr lvl="1" eaLnBrk="1" hangingPunct="1"/>
            <a:r>
              <a:rPr lang="en-US" altLang="en-US"/>
              <a:t>VLSI (Very Large Scale Integration)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2D95A-3C38-4740-B2C8-2980B8053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00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CA090120-6D63-4775-BFC0-628C50D41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excess eight conversion table</a:t>
            </a:r>
            <a:endParaRPr lang="en-US" altLang="en-US" dirty="0"/>
          </a:p>
        </p:txBody>
      </p:sp>
      <p:pic>
        <p:nvPicPr>
          <p:cNvPr id="61443" name="Picture 4" descr="fig_01_24">
            <a:extLst>
              <a:ext uri="{FF2B5EF4-FFF2-40B4-BE49-F238E27FC236}">
                <a16:creationId xmlns:a16="http://schemas.microsoft.com/office/drawing/2014/main" id="{891F14A4-A90B-4EA8-90B2-875F2E7294FA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8287" y="1295400"/>
            <a:ext cx="2651876" cy="48768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5FCF17-BBEE-462A-8749-EBD337621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5863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A92BBE2-1C72-4ACF-AFE8-3777FEEB2D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An excess notation system</a:t>
            </a:r>
            <a:br>
              <a:rPr lang="en-US" altLang="en-US"/>
            </a:br>
            <a:r>
              <a:rPr lang="en-US" altLang="en-US"/>
              <a:t>using bit patterns of length three</a:t>
            </a:r>
            <a:endParaRPr lang="en-US" altLang="en-US" dirty="0"/>
          </a:p>
        </p:txBody>
      </p:sp>
      <p:pic>
        <p:nvPicPr>
          <p:cNvPr id="62467" name="Picture 6" descr="fig_01_25">
            <a:extLst>
              <a:ext uri="{FF2B5EF4-FFF2-40B4-BE49-F238E27FC236}">
                <a16:creationId xmlns:a16="http://schemas.microsoft.com/office/drawing/2014/main" id="{D35AF5F4-A86D-4630-9267-510B4F3E1E4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81200"/>
            <a:ext cx="362108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2BDC-A7A3-44F5-8570-C2CC800C0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9521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8A577-1F90-4C6A-BC4C-E38DE72E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Fractions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8FB7B-4A6C-4105-BBD5-62A2AF0A1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52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E6D03E00-8401-42A8-910D-32BE2256A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Storing Fractions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027BEC69-4A8E-4247-9F10-CB690907A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Floating-point Notation:</a:t>
            </a:r>
            <a:r>
              <a:rPr lang="en-US" altLang="en-US" dirty="0"/>
              <a:t> Consists of a sign bit, a mantissa field, and an exponent field.</a:t>
            </a:r>
          </a:p>
          <a:p>
            <a:pPr lvl="1" eaLnBrk="1" hangingPunct="1"/>
            <a:r>
              <a:rPr lang="en-US" altLang="en-US" dirty="0"/>
              <a:t>Mantissa: also </a:t>
            </a:r>
            <a:r>
              <a:rPr lang="en-US" altLang="en-US" b="1" dirty="0"/>
              <a:t>fraction</a:t>
            </a:r>
            <a:r>
              <a:rPr lang="en-US" altLang="en-US" dirty="0"/>
              <a:t>/</a:t>
            </a:r>
            <a:r>
              <a:rPr lang="en-US" altLang="en-US" b="1" dirty="0"/>
              <a:t>significand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Related topics include</a:t>
            </a:r>
          </a:p>
          <a:p>
            <a:pPr lvl="1" eaLnBrk="1" hangingPunct="1"/>
            <a:r>
              <a:rPr lang="en-US" altLang="en-US" dirty="0"/>
              <a:t>Normalized form</a:t>
            </a:r>
          </a:p>
          <a:p>
            <a:pPr lvl="1" eaLnBrk="1" hangingPunct="1"/>
            <a:r>
              <a:rPr lang="en-US" altLang="en-US" dirty="0"/>
              <a:t>Truncation errors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5794F-2352-4653-A707-BC30918E1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88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41F45031-A3D5-4BDB-8076-00A20958E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Floating-point notation components</a:t>
            </a:r>
            <a:endParaRPr lang="en-US" altLang="en-US" dirty="0"/>
          </a:p>
        </p:txBody>
      </p:sp>
      <p:pic>
        <p:nvPicPr>
          <p:cNvPr id="64515" name="Picture 4" descr="fig_01_26">
            <a:extLst>
              <a:ext uri="{FF2B5EF4-FFF2-40B4-BE49-F238E27FC236}">
                <a16:creationId xmlns:a16="http://schemas.microsoft.com/office/drawing/2014/main" id="{56834A3E-E371-45C7-B354-FEC454F01835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325" y="2066620"/>
            <a:ext cx="7543800" cy="333435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D46F6-F38B-452E-AC42-1055FFC11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1107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5659BE4B-6898-49A6-9979-0A11C055A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Encoding the value 2 5⁄8</a:t>
            </a:r>
            <a:endParaRPr lang="en-US" altLang="en-US" dirty="0"/>
          </a:p>
        </p:txBody>
      </p:sp>
      <p:pic>
        <p:nvPicPr>
          <p:cNvPr id="65539" name="Picture 6" descr="fig_01_27">
            <a:extLst>
              <a:ext uri="{FF2B5EF4-FFF2-40B4-BE49-F238E27FC236}">
                <a16:creationId xmlns:a16="http://schemas.microsoft.com/office/drawing/2014/main" id="{F9E6BEEA-3A26-450C-A580-9AEB8579DF3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5730875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C9B830-471B-4C6A-9312-1569B6A5A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794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EA9D-D793-4901-A2B6-822076D0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IEEE-754 32-bit Single-Precision </a:t>
            </a:r>
            <a:br>
              <a:rPr lang="en-US" dirty="0"/>
            </a:br>
            <a:r>
              <a:rPr lang="en-US" dirty="0"/>
              <a:t>Floating-Point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79DC07-B50B-4B2A-8436-FE419E2A8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Exponent: excess-127 (bias-127)</a:t>
            </a:r>
          </a:p>
          <a:p>
            <a:r>
              <a:rPr lang="en-US" dirty="0"/>
              <a:t>Fraction: implicit leading bit (before radix point).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</a:rPr>
              <a:t>N = (-1)^S x </a:t>
            </a:r>
            <a:r>
              <a:rPr lang="en-US" sz="4000" dirty="0" err="1">
                <a:solidFill>
                  <a:srgbClr val="FF0000"/>
                </a:solidFill>
              </a:rPr>
              <a:t>1.F</a:t>
            </a:r>
            <a:r>
              <a:rPr lang="en-US" sz="4000" dirty="0">
                <a:solidFill>
                  <a:srgbClr val="FF0000"/>
                </a:solidFill>
              </a:rPr>
              <a:t> x 2^(E-127)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28D15-CF30-4E69-AA13-32D7F47BB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25169"/>
            <a:ext cx="7696200" cy="23311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49635-F19E-45BA-8793-59775F275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60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E28A-6925-4172-B1F9-72A6BBE4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IEEE-754 32-bit Single-Precision</a:t>
            </a:r>
            <a:br>
              <a:rPr lang="en-US"/>
            </a:br>
            <a:r>
              <a:rPr lang="en-US"/>
              <a:t>Floating-Point Numbers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BD203B-A3E8-48E5-8D9E-DB53ECF2FD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/>
              <a:t>Suppose that IEEE-754 32-bit floating-point representation pattern is 0 10000000 110 0000 0000 0000 0000 0000.</a:t>
            </a:r>
          </a:p>
          <a:p>
            <a:pPr lvl="0"/>
            <a:endParaRPr lang="en-US" altLang="en-US"/>
          </a:p>
          <a:p>
            <a:pPr lvl="0"/>
            <a:endParaRPr lang="en-US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5EA02C30-D264-4B2E-A1C6-AF8F636BC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90" y="3048000"/>
            <a:ext cx="8534399" cy="2332974"/>
          </a:xfrm>
          <a:prstGeom prst="rect">
            <a:avLst/>
          </a:prstGeom>
          <a:solidFill>
            <a:srgbClr val="D7ECD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4436" rIns="0" bIns="7141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 bit S 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⇒ positive number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 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1000 0000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128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Fraction is 1.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(with an implicit leading 1) = 1 + 1×2^-1 + 1×2^-2 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1.75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u="none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number is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1.75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× 2^(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128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-127) = +3.5D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9996E-2D37-4EDE-9DB0-AC72A8244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349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E28A-6925-4172-B1F9-72A6BBE4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IEEE-754 32-bit Single-Precision Floating-Point Numbers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BD203B-A3E8-48E5-8D9E-DB53ECF2FD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en-US" dirty="0"/>
              <a:t>Suppose that IEEE-754 32-bit floating-point representation pattern is </a:t>
            </a:r>
            <a:r>
              <a:rPr lang="en-US" b="1" u="sng" dirty="0"/>
              <a:t>1</a:t>
            </a:r>
            <a:r>
              <a:rPr lang="en-US" b="1" dirty="0"/>
              <a:t> </a:t>
            </a:r>
            <a:r>
              <a:rPr lang="en-US" b="1" u="sng" dirty="0">
                <a:solidFill>
                  <a:srgbClr val="FF0000"/>
                </a:solidFill>
              </a:rPr>
              <a:t>01111110</a:t>
            </a:r>
            <a:r>
              <a:rPr lang="en-US" b="1" dirty="0"/>
              <a:t> </a:t>
            </a:r>
            <a:r>
              <a:rPr lang="en-US" b="1" u="sng" dirty="0">
                <a:solidFill>
                  <a:srgbClr val="00B050"/>
                </a:solidFill>
              </a:rPr>
              <a:t>100 0000 0000 0000 0000 0000</a:t>
            </a:r>
            <a:r>
              <a:rPr lang="en-US" altLang="en-US" dirty="0"/>
              <a:t>.</a:t>
            </a:r>
          </a:p>
          <a:p>
            <a:pPr marL="0" lvl="0" indent="0">
              <a:buNone/>
            </a:pPr>
            <a:endParaRPr lang="en-US" altLang="en-US" dirty="0"/>
          </a:p>
          <a:p>
            <a:pPr lvl="0"/>
            <a:endParaRPr lang="en-US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62BA44-791E-401A-B782-4AB94AB6B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59" y="3124200"/>
            <a:ext cx="8610600" cy="2332974"/>
          </a:xfrm>
          <a:prstGeom prst="rect">
            <a:avLst/>
          </a:prstGeom>
          <a:solidFill>
            <a:srgbClr val="D7ECD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4436" rIns="0" bIns="7141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 bit S 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⇒ negative number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 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0111 1110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126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Fraction is 1.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(with an implicit leading 1) = 1 + 2^-1 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u="none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number is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× 2^(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126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-127)=-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0.75D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7006E-D8A6-4258-B4C7-A2E6DF80D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46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6363-3AB0-4294-919B-1929D6E1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IEEE-754 64-bit Double-Precision</a:t>
            </a:r>
            <a:br>
              <a:rPr lang="en-US"/>
            </a:br>
            <a:r>
              <a:rPr lang="en-US"/>
              <a:t>Floating-Point Numbers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73457-2778-4E22-B4E5-6ED8A8716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Exponent: excess-1023</a:t>
            </a:r>
          </a:p>
          <a:p>
            <a:r>
              <a:rPr lang="en-US" dirty="0"/>
              <a:t>Fraction: implicit leading bit (before radix point).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</a:rPr>
              <a:t>N = (-1)^S x </a:t>
            </a:r>
            <a:r>
              <a:rPr lang="en-US" sz="4000" dirty="0" err="1">
                <a:solidFill>
                  <a:srgbClr val="FF0000"/>
                </a:solidFill>
              </a:rPr>
              <a:t>1.F</a:t>
            </a:r>
            <a:r>
              <a:rPr lang="en-US" sz="4000" dirty="0">
                <a:solidFill>
                  <a:srgbClr val="FF0000"/>
                </a:solidFill>
              </a:rPr>
              <a:t> x 2^(E-1023)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19DB4-5A3A-495D-B771-2DB1A700F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4" y="4191000"/>
            <a:ext cx="8361652" cy="16954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44082-DA11-4FEA-A49C-B03C2BD71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8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BC2D03C-4946-4A25-A1EA-3E091893B3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pictorial representation of gates</a:t>
            </a:r>
          </a:p>
        </p:txBody>
      </p:sp>
      <p:pic>
        <p:nvPicPr>
          <p:cNvPr id="21507" name="Picture 4" descr="fig_01_02">
            <a:extLst>
              <a:ext uri="{FF2B5EF4-FFF2-40B4-BE49-F238E27FC236}">
                <a16:creationId xmlns:a16="http://schemas.microsoft.com/office/drawing/2014/main" id="{C78ED61A-6403-440E-A751-CFCCCDE9E09A}"/>
              </a:ext>
            </a:extLst>
          </p:cNvPr>
          <p:cNvPicPr preferRelativeResize="0">
            <a:picLocks noGrp="1" noChangeAspect="1" noChangeArrowheads="1"/>
          </p:cNvPicPr>
          <p:nvPr>
            <p:ph idx="4294967295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1371600"/>
            <a:ext cx="4703762" cy="4876800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713877-9833-4E0C-B3E4-C888E28E9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35424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0F94-B61B-4DD3-A573-C9007116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 and Max of Floating-Point Numbers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1D6FBC-2348-45C1-B287-9224379845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4400" y="2906713"/>
          <a:ext cx="7391400" cy="180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628964168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4255988851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934245182"/>
                    </a:ext>
                  </a:extLst>
                </a:gridCol>
              </a:tblGrid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358155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1.1754 x 10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-38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3.40282 x 10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46108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2.2250 x 10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-308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1.7976 x 10</a:t>
                      </a:r>
                      <a:r>
                        <a:rPr lang="en-US" sz="2400" b="1" baseline="300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cs typeface="Times New Roman" panose="02020603050405020304" pitchFamily="18" charset="0"/>
                        </a:rPr>
                        <a:t>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352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C460B3-738B-43BF-AFF1-DFF4C1480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672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B5018-AE0C-4E1C-A5E5-2C8E7837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C67C9-711F-4E00-A52A-F33E70302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79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1E6B44D-BC64-4209-9BDF-E0631DC7D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Compression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7256D0B-F48C-4873-8F87-70732D15E0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Lossy versus lossless</a:t>
            </a:r>
          </a:p>
          <a:p>
            <a:pPr eaLnBrk="1" hangingPunct="1"/>
            <a:r>
              <a:rPr lang="en-US" altLang="en-US" sz="2800" dirty="0"/>
              <a:t>Run-length encoding</a:t>
            </a:r>
          </a:p>
          <a:p>
            <a:pPr eaLnBrk="1" hangingPunct="1"/>
            <a:r>
              <a:rPr lang="en-US" altLang="en-US" sz="2800" dirty="0"/>
              <a:t>Frequency-dependent encoding </a:t>
            </a:r>
          </a:p>
          <a:p>
            <a:pPr eaLnBrk="1" hangingPunct="1">
              <a:buFont typeface="Times" panose="02020603050405020304" pitchFamily="18" charset="0"/>
              <a:buNone/>
            </a:pPr>
            <a:r>
              <a:rPr lang="en-US" altLang="en-US" sz="2800" dirty="0"/>
              <a:t>		(Huffman codes)</a:t>
            </a:r>
          </a:p>
          <a:p>
            <a:pPr eaLnBrk="1" hangingPunct="1"/>
            <a:r>
              <a:rPr lang="en-US" altLang="en-US" sz="2800" dirty="0"/>
              <a:t>Relative encoding</a:t>
            </a:r>
          </a:p>
          <a:p>
            <a:pPr eaLnBrk="1" hangingPunct="1"/>
            <a:r>
              <a:rPr lang="en-US" altLang="en-US" sz="2800" dirty="0"/>
              <a:t>Dictionary encoding (Includes adaptive dictionary encoding such as LZW encoding.)</a:t>
            </a:r>
          </a:p>
          <a:p>
            <a:pPr eaLnBrk="1" hangingPunct="1"/>
            <a:endParaRPr lang="en-US" alt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5529A-E4A4-4C53-935B-8E4AF8927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7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22C4D1B-6904-4A5C-A60C-4726A046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Compressing Images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673732B1-02B9-4DEC-9701-F66692BE4F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GIF: Good for cartoons</a:t>
            </a:r>
          </a:p>
          <a:p>
            <a:pPr eaLnBrk="1" hangingPunct="1"/>
            <a:r>
              <a:rPr lang="en-US" altLang="en-US"/>
              <a:t>JPEG: Good for photographs</a:t>
            </a:r>
          </a:p>
          <a:p>
            <a:pPr eaLnBrk="1" hangingPunct="1"/>
            <a:r>
              <a:rPr lang="en-US" altLang="en-US"/>
              <a:t>TIFF: Good for image archiving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5E3B7-398E-49E6-95A0-4693775A7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03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6F2C313-7AB9-4E07-940B-5558FA09E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Compressing Audio and Video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805CB49-8138-4959-BCA9-269392FBEC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MPEG</a:t>
            </a:r>
          </a:p>
          <a:p>
            <a:pPr lvl="1" eaLnBrk="1" hangingPunct="1"/>
            <a:r>
              <a:rPr lang="en-US" altLang="en-US"/>
              <a:t>High definition television broadcast</a:t>
            </a:r>
          </a:p>
          <a:p>
            <a:pPr lvl="1" eaLnBrk="1" hangingPunct="1"/>
            <a:r>
              <a:rPr lang="en-US" altLang="en-US"/>
              <a:t>Video conferencing</a:t>
            </a:r>
          </a:p>
          <a:p>
            <a:pPr eaLnBrk="1" hangingPunct="1"/>
            <a:r>
              <a:rPr lang="en-US" altLang="en-US"/>
              <a:t>MP3</a:t>
            </a:r>
          </a:p>
          <a:p>
            <a:pPr lvl="1" eaLnBrk="1" hangingPunct="1"/>
            <a:r>
              <a:rPr lang="en-US" altLang="en-US"/>
              <a:t>Temporal masking</a:t>
            </a:r>
          </a:p>
          <a:p>
            <a:pPr lvl="1" eaLnBrk="1" hangingPunct="1"/>
            <a:r>
              <a:rPr lang="en-US" altLang="en-US"/>
              <a:t>Frequency masking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88AD94-6C0E-459A-8490-BB067A69D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0133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B9CEF-4FD5-42D6-8BBD-7222D35D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Errors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92B4D-E950-40A8-9EB9-D52B3C773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87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62F72E62-4F5A-44D9-B60C-BD8A9CAE1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Communication Errors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6CA1413C-5E6A-43C9-A597-2B518D7091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Parity bits (even versus odd)</a:t>
            </a:r>
          </a:p>
          <a:p>
            <a:pPr eaLnBrk="1" hangingPunct="1"/>
            <a:r>
              <a:rPr lang="en-US" altLang="en-US"/>
              <a:t>Checkbytes</a:t>
            </a:r>
          </a:p>
          <a:p>
            <a:pPr eaLnBrk="1" hangingPunct="1"/>
            <a:r>
              <a:rPr lang="en-US" altLang="en-US"/>
              <a:t>Error correcting codes</a:t>
            </a:r>
          </a:p>
          <a:p>
            <a:pPr eaLnBrk="1" hangingPunct="1"/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6C894-B048-4710-BAAD-9FA64F484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534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F331C28B-7621-4FE3-9740-509DE7FEB2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The ASCII codes for the letters A and F adjusted for odd parity</a:t>
            </a:r>
            <a:endParaRPr lang="en-US" altLang="en-US" dirty="0"/>
          </a:p>
        </p:txBody>
      </p:sp>
      <p:pic>
        <p:nvPicPr>
          <p:cNvPr id="70659" name="Picture 7" descr="fig_01_29">
            <a:extLst>
              <a:ext uri="{FF2B5EF4-FFF2-40B4-BE49-F238E27FC236}">
                <a16:creationId xmlns:a16="http://schemas.microsoft.com/office/drawing/2014/main" id="{CC3708DB-E3C2-4E23-A4E7-D52EC8D50346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325" y="2707843"/>
            <a:ext cx="7543800" cy="205191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CB6A72-8BB9-476F-A70B-0C44D2B0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9532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D14F-E5A7-430B-8744-74CDFF95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error-correcting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2D384-E770-4D23-90BD-5FC4EF4DA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Hamming distance (of two bit patterns):</a:t>
            </a:r>
          </a:p>
          <a:p>
            <a:pPr lvl="1"/>
            <a:r>
              <a:rPr lang="en-US" dirty="0"/>
              <a:t>Number of bits in which the patterns differ.</a:t>
            </a:r>
          </a:p>
          <a:p>
            <a:pPr lvl="1"/>
            <a:endParaRPr lang="en-US" dirty="0"/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Hamming(00</a:t>
            </a:r>
            <a:r>
              <a:rPr lang="en-US" b="1" dirty="0"/>
              <a:t>0000</a:t>
            </a:r>
            <a:r>
              <a:rPr lang="en-US" dirty="0"/>
              <a:t>, 00</a:t>
            </a:r>
            <a:r>
              <a:rPr lang="en-US" b="1" dirty="0"/>
              <a:t>1111</a:t>
            </a:r>
            <a:r>
              <a:rPr lang="en-US" dirty="0"/>
              <a:t>) = 4</a:t>
            </a:r>
          </a:p>
          <a:p>
            <a:pPr lvl="1"/>
            <a:r>
              <a:rPr lang="en-US" dirty="0"/>
              <a:t>Hamming(</a:t>
            </a:r>
            <a:r>
              <a:rPr lang="en-US" b="1" dirty="0"/>
              <a:t>10</a:t>
            </a:r>
            <a:r>
              <a:rPr lang="en-US" dirty="0"/>
              <a:t>10</a:t>
            </a:r>
            <a:r>
              <a:rPr lang="en-US" b="1" dirty="0"/>
              <a:t>1</a:t>
            </a:r>
            <a:r>
              <a:rPr lang="en-US" dirty="0"/>
              <a:t>100, </a:t>
            </a:r>
            <a:r>
              <a:rPr lang="en-US" b="1" dirty="0"/>
              <a:t>01</a:t>
            </a:r>
            <a:r>
              <a:rPr lang="en-US" dirty="0"/>
              <a:t>10</a:t>
            </a:r>
            <a:r>
              <a:rPr lang="en-US" b="1" dirty="0"/>
              <a:t>0</a:t>
            </a:r>
            <a:r>
              <a:rPr lang="en-US" dirty="0"/>
              <a:t>100) =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E71A5-81B5-4EFA-9E86-E91F55D1D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26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13829E56-6A53-4B8B-9292-31ECB79537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 error-correcting code</a:t>
            </a:r>
          </a:p>
        </p:txBody>
      </p:sp>
      <p:pic>
        <p:nvPicPr>
          <p:cNvPr id="71683" name="Picture 4" descr="fig_01_30">
            <a:extLst>
              <a:ext uri="{FF2B5EF4-FFF2-40B4-BE49-F238E27FC236}">
                <a16:creationId xmlns:a16="http://schemas.microsoft.com/office/drawing/2014/main" id="{3CA6037A-980E-492F-AF6D-C956389EBB47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24188" y="1989138"/>
            <a:ext cx="3076575" cy="3725862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19456-B830-46DA-BCBA-CCCF2A778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571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24D7-8875-47A3-BD04-9539487F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06965-85F7-4D91-94FB-626B50865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are the names of these gates?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C675A-5F9B-4D7C-A6A7-6AB8D92D3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468CB-9875-4A71-B7D5-84C13952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6785182" cy="26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820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95A70747-313E-4894-9EED-C0E0E5AB48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Decoding the pattern 010100</a:t>
            </a:r>
          </a:p>
        </p:txBody>
      </p:sp>
      <p:pic>
        <p:nvPicPr>
          <p:cNvPr id="72707" name="Picture 7" descr="fig01_30">
            <a:extLst>
              <a:ext uri="{FF2B5EF4-FFF2-40B4-BE49-F238E27FC236}">
                <a16:creationId xmlns:a16="http://schemas.microsoft.com/office/drawing/2014/main" id="{D63F01F2-5748-4339-812E-849416B3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2106613"/>
            <a:ext cx="7021512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19AAB9-8610-4252-BC35-947442659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1691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01B3-071F-4625-8CED-C913E605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88CC0-A2C8-4672-A4D0-DB7F7AA32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bytes were originally encoded using odd parity. In which of them do you know that an error has occurred?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BAF107-ED28-4918-8B6D-83935F308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088FB-8DF3-48FC-886A-4DDC910D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3352800"/>
            <a:ext cx="881992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941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07B9-06C4-41E3-B6FD-9C6EAB815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89A8D-078C-4D41-A395-7272E438F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error-correcting code presented before, decode the following messages: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E885A-88BF-4B5A-B80C-8F765F45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3200400"/>
            <a:ext cx="865251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50ED7-C697-44ED-8A5A-003D5BA66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711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CCF7-9C6F-4A0C-865F-4C4C8DBC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EF548-788D-4CBD-916E-3025A0B09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code for the characters A, B, C, D using bit patterns of length five so that the Hamming distance between any two patterns is at least three.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27600-AC41-429D-81C2-BE99A5E88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404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8EA6CA-CC1D-49C9-B7E0-23CA88EB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Storage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EEE102-6E66-4249-B7F6-273A18BAB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4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C9056F0-D4C6-46B5-AD2C-2C0210B35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Mass Storage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47D9839-A0B2-45E5-B23A-5DC06AD8B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On-line versus off-line</a:t>
            </a:r>
          </a:p>
          <a:p>
            <a:pPr eaLnBrk="1" hangingPunct="1"/>
            <a:r>
              <a:rPr lang="en-US" altLang="en-US" dirty="0"/>
              <a:t>Typically larger than main memory</a:t>
            </a:r>
          </a:p>
          <a:p>
            <a:pPr eaLnBrk="1" hangingPunct="1"/>
            <a:r>
              <a:rPr lang="en-US" altLang="en-US" dirty="0"/>
              <a:t>Typically less volatile than main memory</a:t>
            </a:r>
          </a:p>
          <a:p>
            <a:pPr eaLnBrk="1" hangingPunct="1"/>
            <a:r>
              <a:rPr lang="en-US" altLang="en-US" dirty="0"/>
              <a:t>Typically slower than main memory</a:t>
            </a:r>
          </a:p>
          <a:p>
            <a:pPr eaLnBrk="1" hangingPunct="1"/>
            <a:r>
              <a:rPr lang="en-US" altLang="en-US" dirty="0"/>
              <a:t>Typically lower cost than main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E1986-F405-4768-A47D-E026304E2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478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3E786106-FA21-4E16-88CA-6A7103E92E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Mass Storage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ED47666F-0C11-4FAF-9FA3-BF2ECB6D0D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Magnetic Systems</a:t>
            </a:r>
          </a:p>
          <a:p>
            <a:pPr lvl="1"/>
            <a:r>
              <a:rPr lang="en-US" altLang="en-US"/>
              <a:t>Disk</a:t>
            </a:r>
          </a:p>
          <a:p>
            <a:pPr lvl="1"/>
            <a:r>
              <a:rPr lang="en-US" altLang="en-US"/>
              <a:t>Tape</a:t>
            </a:r>
          </a:p>
          <a:p>
            <a:r>
              <a:rPr lang="en-US" altLang="en-US"/>
              <a:t>Optical Systems</a:t>
            </a:r>
          </a:p>
          <a:p>
            <a:pPr lvl="1"/>
            <a:r>
              <a:rPr lang="en-US" altLang="en-US"/>
              <a:t>CD</a:t>
            </a:r>
          </a:p>
          <a:p>
            <a:pPr lvl="1"/>
            <a:r>
              <a:rPr lang="en-US" altLang="en-US"/>
              <a:t>DVD</a:t>
            </a:r>
          </a:p>
          <a:p>
            <a:r>
              <a:rPr lang="en-US" altLang="en-US"/>
              <a:t>Flash Technology</a:t>
            </a:r>
          </a:p>
          <a:p>
            <a:pPr lvl="1"/>
            <a:r>
              <a:rPr lang="en-US" altLang="en-US"/>
              <a:t>Flash Drives</a:t>
            </a:r>
          </a:p>
          <a:p>
            <a:pPr lvl="1"/>
            <a:r>
              <a:rPr lang="en-US" altLang="en-US"/>
              <a:t>Secure Digital (SD) Memory Card</a:t>
            </a:r>
          </a:p>
          <a:p>
            <a:pPr lvl="1"/>
            <a:endParaRPr lang="en-US" altLang="en-US"/>
          </a:p>
          <a:p>
            <a:endParaRPr lang="en-US" altLang="en-US" dirty="0"/>
          </a:p>
        </p:txBody>
      </p:sp>
      <p:pic>
        <p:nvPicPr>
          <p:cNvPr id="5" name="Picture 9" descr="hard-disk-drive">
            <a:extLst>
              <a:ext uri="{FF2B5EF4-FFF2-40B4-BE49-F238E27FC236}">
                <a16:creationId xmlns:a16="http://schemas.microsoft.com/office/drawing/2014/main" id="{A43E0711-0187-453D-81DD-F6465153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90612"/>
            <a:ext cx="4537075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 descr="dvd-drive">
            <a:extLst>
              <a:ext uri="{FF2B5EF4-FFF2-40B4-BE49-F238E27FC236}">
                <a16:creationId xmlns:a16="http://schemas.microsoft.com/office/drawing/2014/main" id="{A60EEE32-8A46-4525-96F0-D0E26818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11" y="2887662"/>
            <a:ext cx="24542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flash-cards">
            <a:extLst>
              <a:ext uri="{FF2B5EF4-FFF2-40B4-BE49-F238E27FC236}">
                <a16:creationId xmlns:a16="http://schemas.microsoft.com/office/drawing/2014/main" id="{FC572EEE-FB48-4659-AB9A-9E01D8D0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38637"/>
            <a:ext cx="26955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D8356-BCC0-4E47-85EA-E946010E1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797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49002C-CF8F-4DFA-8577-8558EBC39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73062"/>
            <a:ext cx="7645400" cy="5734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7C0E9-3243-4D46-BF3D-9987CD4C3A1F}"/>
              </a:ext>
            </a:extLst>
          </p:cNvPr>
          <p:cNvSpPr txBox="1"/>
          <p:nvPr/>
        </p:nvSpPr>
        <p:spPr>
          <a:xfrm>
            <a:off x="5715000" y="587627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none" dirty="0"/>
              <a:t>Source: Wikipedia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49066-D1C1-4853-B65A-3DB01AFBE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2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50F70-CF01-4F15-ACAE-AAD29C091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4441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62636-883A-4B3A-A130-DF1A61E1BD9E}"/>
              </a:ext>
            </a:extLst>
          </p:cNvPr>
          <p:cNvSpPr txBox="1"/>
          <p:nvPr/>
        </p:nvSpPr>
        <p:spPr>
          <a:xfrm>
            <a:off x="5983249" y="5791200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none" dirty="0"/>
              <a:t>Source: Wikipedia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4A395-DE00-40A0-8D27-FFFF3575A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947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9F85C-AF37-4C78-A9A5-A9D48333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85800"/>
            <a:ext cx="6383379" cy="4475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40462-FEBC-494A-9652-96BAEDB9D06A}"/>
              </a:ext>
            </a:extLst>
          </p:cNvPr>
          <p:cNvSpPr txBox="1"/>
          <p:nvPr/>
        </p:nvSpPr>
        <p:spPr>
          <a:xfrm>
            <a:off x="5938644" y="5791200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none" dirty="0"/>
              <a:t>Source: Wikipedia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18AAB-92A1-4BC4-8904-BEFEBB11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06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52BC-6746-42B5-A28F-8E231C62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5C701-229E-45B3-92D3-AFA608525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input bit patterns will cause the following circuit to produce output of 1?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6B4BE-E7D7-4B59-B2F1-DA6ECA205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CFFFC-B159-4477-8322-436E2FBA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32" y="3200400"/>
            <a:ext cx="8686800" cy="17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019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025CCF7-C3BC-4240-BDE4-5912743CC9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magnetic disk storage system</a:t>
            </a:r>
            <a:endParaRPr lang="en-US" altLang="en-US" dirty="0"/>
          </a:p>
        </p:txBody>
      </p:sp>
      <p:pic>
        <p:nvPicPr>
          <p:cNvPr id="38915" name="Picture 4" descr="fig_01_09">
            <a:extLst>
              <a:ext uri="{FF2B5EF4-FFF2-40B4-BE49-F238E27FC236}">
                <a16:creationId xmlns:a16="http://schemas.microsoft.com/office/drawing/2014/main" id="{3B6F806A-8001-4FAA-88E5-3139898A32EB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325" y="1485748"/>
            <a:ext cx="7543800" cy="449610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A17714-9655-4D8D-956C-420825B51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30668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>
            <a:extLst>
              <a:ext uri="{FF2B5EF4-FFF2-40B4-BE49-F238E27FC236}">
                <a16:creationId xmlns:a16="http://schemas.microsoft.com/office/drawing/2014/main" id="{1A7D49CF-9207-414F-8FD4-6D42E2A52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magnetic disk storage system</a:t>
            </a:r>
            <a:endParaRPr lang="en-US" altLang="en-US" dirty="0"/>
          </a:p>
        </p:txBody>
      </p:sp>
      <p:sp>
        <p:nvSpPr>
          <p:cNvPr id="31749" name="Rectangle 3">
            <a:extLst>
              <a:ext uri="{FF2B5EF4-FFF2-40B4-BE49-F238E27FC236}">
                <a16:creationId xmlns:a16="http://schemas.microsoft.com/office/drawing/2014/main" id="{CA772110-2AD2-43AE-995B-2B4534C2B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stored on a spinning disk</a:t>
            </a:r>
          </a:p>
          <a:p>
            <a:r>
              <a:rPr lang="en-US" altLang="en-US"/>
              <a:t>Disk divided into concentric rings (sectors)</a:t>
            </a:r>
          </a:p>
          <a:p>
            <a:r>
              <a:rPr lang="en-US" altLang="en-US"/>
              <a:t>Read/write head moves from one ring to another while disk spins</a:t>
            </a:r>
          </a:p>
          <a:p>
            <a:r>
              <a:rPr lang="en-US" altLang="en-US"/>
              <a:t>Access time depends on</a:t>
            </a:r>
          </a:p>
          <a:p>
            <a:pPr lvl="1"/>
            <a:r>
              <a:rPr lang="en-US" altLang="en-US"/>
              <a:t>Time to move head to correct sector</a:t>
            </a:r>
          </a:p>
          <a:p>
            <a:pPr lvl="1"/>
            <a:r>
              <a:rPr lang="en-US" altLang="en-US"/>
              <a:t>Time for sector to spin to data location</a:t>
            </a:r>
          </a:p>
          <a:p>
            <a:r>
              <a:rPr lang="en-US" altLang="en-US"/>
              <a:t>Fixed number of sectors are placed in a track.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5EF66-E12B-46CB-8D4F-A5C34949E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681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>
            <a:extLst>
              <a:ext uri="{FF2B5EF4-FFF2-40B4-BE49-F238E27FC236}">
                <a16:creationId xmlns:a16="http://schemas.microsoft.com/office/drawing/2014/main" id="{2293BB94-A9AF-4C5D-86FD-658695B122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magnetic disk storage system</a:t>
            </a:r>
            <a:endParaRPr lang="en-US" altLang="en-US" dirty="0"/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FDCD57B9-51A4-419D-AC36-FA1F70DBDC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Seek time</a:t>
            </a:r>
          </a:p>
          <a:p>
            <a:pPr lvl="1"/>
            <a:r>
              <a:rPr lang="en-US" altLang="en-US"/>
              <a:t>Time needed to position the read/write head over the correct track</a:t>
            </a:r>
          </a:p>
          <a:p>
            <a:r>
              <a:rPr lang="en-US" altLang="en-US"/>
              <a:t>Latency </a:t>
            </a:r>
          </a:p>
          <a:p>
            <a:pPr lvl="1"/>
            <a:r>
              <a:rPr lang="en-US" altLang="en-US"/>
              <a:t>Time for the beginning of the desired sector to rotate under the read/write head</a:t>
            </a:r>
          </a:p>
          <a:p>
            <a:r>
              <a:rPr lang="en-US" altLang="en-US"/>
              <a:t>Transfer time </a:t>
            </a:r>
          </a:p>
          <a:p>
            <a:pPr lvl="1"/>
            <a:r>
              <a:rPr lang="en-US" altLang="en-US"/>
              <a:t>Time for the entire sector to pass under the read/write head and have its contents read into or written from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1573E-C5B4-4C87-8ED7-467D22CF9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806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>
            <a:extLst>
              <a:ext uri="{FF2B5EF4-FFF2-40B4-BE49-F238E27FC236}">
                <a16:creationId xmlns:a16="http://schemas.microsoft.com/office/drawing/2014/main" id="{7F8086DC-1800-48EB-A38C-256B00703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magnetic disk storage system</a:t>
            </a:r>
            <a:endParaRPr lang="en-US" altLang="en-US" dirty="0"/>
          </a:p>
        </p:txBody>
      </p:sp>
      <p:sp>
        <p:nvSpPr>
          <p:cNvPr id="34821" name="Rectangle 3">
            <a:extLst>
              <a:ext uri="{FF2B5EF4-FFF2-40B4-BE49-F238E27FC236}">
                <a16:creationId xmlns:a16="http://schemas.microsoft.com/office/drawing/2014/main" id="{21720106-025E-4BA9-BD17-D10FF90C2D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/>
              <a:t>Given:</a:t>
            </a:r>
          </a:p>
          <a:p>
            <a:pPr lvl="1"/>
            <a:r>
              <a:rPr lang="en-US" altLang="zh-CN"/>
              <a:t>Rotation speed = 7,200 rev/min=120 rev/sec = 8.33 msec/rev</a:t>
            </a:r>
          </a:p>
          <a:p>
            <a:pPr lvl="1"/>
            <a:r>
              <a:rPr lang="en-US" altLang="zh-CN"/>
              <a:t>Arm movement time = 0.02 msec to move to an adjacent track</a:t>
            </a:r>
          </a:p>
          <a:p>
            <a:pPr lvl="1"/>
            <a:r>
              <a:rPr lang="en-US" altLang="zh-CN"/>
              <a:t>On average, the read/write head must move about 300 tracks</a:t>
            </a:r>
          </a:p>
          <a:p>
            <a:pPr lvl="1"/>
            <a:r>
              <a:rPr lang="en-US" altLang="zh-CN"/>
              <a:t>Number of tracks/surface = 1,000</a:t>
            </a:r>
          </a:p>
          <a:p>
            <a:pPr lvl="1"/>
            <a:r>
              <a:rPr lang="en-US" altLang="zh-CN"/>
              <a:t>Number of sectors/track = 64</a:t>
            </a:r>
          </a:p>
          <a:p>
            <a:pPr lvl="1"/>
            <a:r>
              <a:rPr lang="en-US" altLang="zh-CN"/>
              <a:t>Number of bytes/sector = 1,024</a:t>
            </a:r>
            <a:r>
              <a:rPr lang="zh-CN" altLang="en-US"/>
              <a:t> </a:t>
            </a:r>
            <a:endParaRPr lang="en-US" altLang="en-US"/>
          </a:p>
          <a:p>
            <a:r>
              <a:rPr lang="en-US" altLang="en-US"/>
              <a:t>Seek time</a:t>
            </a:r>
          </a:p>
          <a:p>
            <a:pPr lvl="1"/>
            <a:r>
              <a:rPr lang="en-US" altLang="en-US"/>
              <a:t>Best case = 0 msec;</a:t>
            </a:r>
          </a:p>
          <a:p>
            <a:pPr lvl="1"/>
            <a:r>
              <a:rPr lang="en-US" altLang="en-US"/>
              <a:t>Worst case = 999*0.02=19.98 msec</a:t>
            </a:r>
          </a:p>
          <a:p>
            <a:pPr lvl="1"/>
            <a:r>
              <a:rPr lang="en-US" altLang="en-US"/>
              <a:t>Average case = 300*0.02 = 6 msec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B3E25-A4D5-4202-BF72-6FFAB98EB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943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>
            <a:extLst>
              <a:ext uri="{FF2B5EF4-FFF2-40B4-BE49-F238E27FC236}">
                <a16:creationId xmlns:a16="http://schemas.microsoft.com/office/drawing/2014/main" id="{2F31B418-877E-4DA5-B7E3-C05C3360D5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magnetic disk storage system</a:t>
            </a:r>
            <a:endParaRPr lang="en-US" altLang="en-US" dirty="0"/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7C1890DF-5528-49C1-A6EC-50EB3946FB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/>
              <a:t>Given:</a:t>
            </a:r>
          </a:p>
          <a:p>
            <a:pPr lvl="1"/>
            <a:r>
              <a:rPr lang="en-US" altLang="zh-CN"/>
              <a:t>Rotation speed = 7,200 rev/min=120 rev/sec = 8.33 msec/rev</a:t>
            </a:r>
          </a:p>
          <a:p>
            <a:pPr lvl="1"/>
            <a:r>
              <a:rPr lang="en-US" altLang="zh-CN"/>
              <a:t>Arm movement time = 0.02 msec to move to an adjacent track</a:t>
            </a:r>
          </a:p>
          <a:p>
            <a:pPr lvl="1"/>
            <a:r>
              <a:rPr lang="en-US" altLang="zh-CN"/>
              <a:t>On average, the read/write head must move about 300 tracks</a:t>
            </a:r>
          </a:p>
          <a:p>
            <a:pPr lvl="1"/>
            <a:r>
              <a:rPr lang="en-US" altLang="zh-CN"/>
              <a:t>Number of tracks/surface = 1,000</a:t>
            </a:r>
          </a:p>
          <a:p>
            <a:pPr lvl="1"/>
            <a:r>
              <a:rPr lang="en-US" altLang="zh-CN"/>
              <a:t>Number of sectors/track = 64</a:t>
            </a:r>
          </a:p>
          <a:p>
            <a:pPr lvl="1"/>
            <a:r>
              <a:rPr lang="en-US" altLang="zh-CN"/>
              <a:t>Number of bytes/sector = 1,024</a:t>
            </a:r>
            <a:r>
              <a:rPr lang="zh-CN" altLang="en-US"/>
              <a:t> </a:t>
            </a:r>
            <a:endParaRPr lang="en-US" altLang="en-US"/>
          </a:p>
          <a:p>
            <a:r>
              <a:rPr lang="en-US" altLang="en-US"/>
              <a:t>Latency</a:t>
            </a:r>
          </a:p>
          <a:p>
            <a:pPr lvl="1"/>
            <a:r>
              <a:rPr lang="en-US" altLang="en-US"/>
              <a:t>Best case = 0 msec;</a:t>
            </a:r>
          </a:p>
          <a:p>
            <a:pPr lvl="1"/>
            <a:r>
              <a:rPr lang="en-US" altLang="en-US"/>
              <a:t>Worst case = 8.33 msec</a:t>
            </a:r>
          </a:p>
          <a:p>
            <a:pPr lvl="1"/>
            <a:r>
              <a:rPr lang="en-US" altLang="en-US"/>
              <a:t>Average case = 4.17 msec</a:t>
            </a: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087452-918A-4B27-90E8-8E5F79D44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705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>
            <a:extLst>
              <a:ext uri="{FF2B5EF4-FFF2-40B4-BE49-F238E27FC236}">
                <a16:creationId xmlns:a16="http://schemas.microsoft.com/office/drawing/2014/main" id="{A26736F7-0FDC-49FB-B09F-835519D4F3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magnetic disk storage system</a:t>
            </a:r>
            <a:endParaRPr lang="en-US" altLang="en-US" dirty="0"/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961E0BAF-2198-403F-B3FB-8BF239EF0D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Given:</a:t>
            </a:r>
          </a:p>
          <a:p>
            <a:pPr lvl="1"/>
            <a:r>
              <a:rPr lang="en-US" altLang="zh-CN"/>
              <a:t>Rotation speed = 7,200 rev/min=120 rev/sec = 8.33 msec/rev</a:t>
            </a:r>
          </a:p>
          <a:p>
            <a:pPr lvl="1"/>
            <a:r>
              <a:rPr lang="en-US" altLang="zh-CN"/>
              <a:t>Arm movement time = 0.02 msec to move to an adjacent track</a:t>
            </a:r>
          </a:p>
          <a:p>
            <a:pPr lvl="1"/>
            <a:r>
              <a:rPr lang="en-US" altLang="zh-CN"/>
              <a:t>On average, the read/write head must move about 300 tracks</a:t>
            </a:r>
          </a:p>
          <a:p>
            <a:pPr lvl="1"/>
            <a:r>
              <a:rPr lang="en-US" altLang="zh-CN"/>
              <a:t>Number of tracks/surface = 1,000</a:t>
            </a:r>
          </a:p>
          <a:p>
            <a:pPr lvl="1"/>
            <a:r>
              <a:rPr lang="en-US" altLang="zh-CN"/>
              <a:t>Number of sectors/track = 64</a:t>
            </a:r>
          </a:p>
          <a:p>
            <a:pPr lvl="1"/>
            <a:r>
              <a:rPr lang="en-US" altLang="zh-CN"/>
              <a:t>Number of bytes/sector = 1,024</a:t>
            </a:r>
            <a:r>
              <a:rPr lang="zh-CN" altLang="en-US"/>
              <a:t> </a:t>
            </a:r>
            <a:endParaRPr lang="en-US" altLang="en-US"/>
          </a:p>
          <a:p>
            <a:r>
              <a:rPr lang="en-US" altLang="en-US"/>
              <a:t>Transfer time </a:t>
            </a:r>
          </a:p>
          <a:p>
            <a:pPr lvl="1"/>
            <a:r>
              <a:rPr lang="en-US" altLang="en-US"/>
              <a:t>1/64 * 8.33 msec = 4.17 msec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73D842-06C9-4A65-9739-F51EB1660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878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D75C37DE-BB9C-4F3A-87CA-14BE84B8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E9741082-A49D-4F3D-B799-67B6F5E64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8" name="Picture 2">
            <a:extLst>
              <a:ext uri="{FF2B5EF4-FFF2-40B4-BE49-F238E27FC236}">
                <a16:creationId xmlns:a16="http://schemas.microsoft.com/office/drawing/2014/main" id="{0B36FD3F-B612-44F2-A37B-D33DB7A9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7945438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3">
            <a:extLst>
              <a:ext uri="{FF2B5EF4-FFF2-40B4-BE49-F238E27FC236}">
                <a16:creationId xmlns:a16="http://schemas.microsoft.com/office/drawing/2014/main" id="{4316B2E5-DB1F-45BC-9153-BC311FD4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657600"/>
            <a:ext cx="9132888" cy="219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D49FB-DACC-45AA-ACCC-CD5ACA0AC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9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67E8F043-76AF-4AC3-A56A-F493EB8D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17596714-C28F-4900-93E2-FC566CF4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9942" name="Picture 2">
            <a:extLst>
              <a:ext uri="{FF2B5EF4-FFF2-40B4-BE49-F238E27FC236}">
                <a16:creationId xmlns:a16="http://schemas.microsoft.com/office/drawing/2014/main" id="{8D63FE66-21AF-402E-94CF-CB5B5B237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7945438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3" name="Picture 2">
            <a:extLst>
              <a:ext uri="{FF2B5EF4-FFF2-40B4-BE49-F238E27FC236}">
                <a16:creationId xmlns:a16="http://schemas.microsoft.com/office/drawing/2014/main" id="{BAAFE0A9-E27B-490B-8358-08D709474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3913"/>
            <a:ext cx="9144000" cy="242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89C0A4-4A95-4D43-886B-3482F274E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035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1D01448-A162-4D0C-8001-20F208909B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Magnetic tape storage</a:t>
            </a:r>
            <a:endParaRPr lang="en-US" altLang="en-US" dirty="0"/>
          </a:p>
        </p:txBody>
      </p:sp>
      <p:pic>
        <p:nvPicPr>
          <p:cNvPr id="39939" name="Picture 7" descr="fig_01_11">
            <a:extLst>
              <a:ext uri="{FF2B5EF4-FFF2-40B4-BE49-F238E27FC236}">
                <a16:creationId xmlns:a16="http://schemas.microsoft.com/office/drawing/2014/main" id="{79BBC5F2-5FC6-4D0E-8478-DEB1A12E4E21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2325" y="1923288"/>
            <a:ext cx="7543800" cy="362102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40A8F-07BF-4A2A-88AC-F19A181DF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50832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CE8A929E-5C28-4815-B48B-2A44B7F9E8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 storage</a:t>
            </a:r>
            <a:endParaRPr lang="en-US" altLang="en-US" dirty="0"/>
          </a:p>
        </p:txBody>
      </p:sp>
      <p:pic>
        <p:nvPicPr>
          <p:cNvPr id="40963" name="Picture 6" descr="fig_01_10">
            <a:extLst>
              <a:ext uri="{FF2B5EF4-FFF2-40B4-BE49-F238E27FC236}">
                <a16:creationId xmlns:a16="http://schemas.microsoft.com/office/drawing/2014/main" id="{560B1D05-05D9-491B-94E5-797494ABA47C}"/>
              </a:ext>
            </a:extLst>
          </p:cNvPr>
          <p:cNvPicPr preferRelativeResize="0"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2580" y="1752600"/>
            <a:ext cx="6400799" cy="401834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CEE6C6-6427-4455-9C32-098BDD722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3540E78-C2F8-4361-AA0F-E95537B7ED5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7162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Retrospe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MCNTT1-NewTemplate" id="{EDE09541-EAB4-40CA-9F47-AB177855B865}" vid="{D95846AF-1BF6-49F7-8CE0-3B6DA3613C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NMCNTT1-NewTemplate</Template>
  <TotalTime>18</TotalTime>
  <Words>2414</Words>
  <Application>Microsoft Office PowerPoint</Application>
  <PresentationFormat>On-screen Show (4:3)</PresentationFormat>
  <Paragraphs>529</Paragraphs>
  <Slides>101</Slides>
  <Notes>15</Notes>
  <HiddenSlides>4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6" baseType="lpstr">
      <vt:lpstr>等线</vt:lpstr>
      <vt:lpstr>游ゴシック</vt:lpstr>
      <vt:lpstr>游ゴシック Light</vt:lpstr>
      <vt:lpstr>Arial</vt:lpstr>
      <vt:lpstr>Baskerville Old Face</vt:lpstr>
      <vt:lpstr>Calibri</vt:lpstr>
      <vt:lpstr>Calibri Light</vt:lpstr>
      <vt:lpstr>Cambria</vt:lpstr>
      <vt:lpstr>Courier New</vt:lpstr>
      <vt:lpstr>Tahoma</vt:lpstr>
      <vt:lpstr>Times</vt:lpstr>
      <vt:lpstr>Times New Roman</vt:lpstr>
      <vt:lpstr>Wingdings</vt:lpstr>
      <vt:lpstr>ヒラギノ角ゴ Pro W3</vt:lpstr>
      <vt:lpstr>Retrospect</vt:lpstr>
      <vt:lpstr>DATA STORAGE</vt:lpstr>
      <vt:lpstr>Data Storage</vt:lpstr>
      <vt:lpstr>Bits and Bit Patterns</vt:lpstr>
      <vt:lpstr>Boolean Operations</vt:lpstr>
      <vt:lpstr>Boolean Operations</vt:lpstr>
      <vt:lpstr>Gates</vt:lpstr>
      <vt:lpstr>A pictorial representation of gates</vt:lpstr>
      <vt:lpstr>Quiz</vt:lpstr>
      <vt:lpstr>Quiz</vt:lpstr>
      <vt:lpstr>Flip-flops</vt:lpstr>
      <vt:lpstr>A simple flip-flop circuit</vt:lpstr>
      <vt:lpstr>Setting the output of a flip-flop to 1</vt:lpstr>
      <vt:lpstr>Setting the output of a flip-flop to 1</vt:lpstr>
      <vt:lpstr>Setting the output of a flip-flop to 1</vt:lpstr>
      <vt:lpstr>Quiz</vt:lpstr>
      <vt:lpstr>Another flip-flop</vt:lpstr>
      <vt:lpstr>Quiz</vt:lpstr>
      <vt:lpstr>Quiz</vt:lpstr>
      <vt:lpstr>Activity</vt:lpstr>
      <vt:lpstr>Hexadecimal Notation</vt:lpstr>
      <vt:lpstr>The hexadecimal coding system</vt:lpstr>
      <vt:lpstr>Quiz</vt:lpstr>
      <vt:lpstr>Main Memory</vt:lpstr>
      <vt:lpstr>Main Memory Cells</vt:lpstr>
      <vt:lpstr>The organization of a byte-size memory cell</vt:lpstr>
      <vt:lpstr>Main Memory Addresses</vt:lpstr>
      <vt:lpstr>Memory cells arranged by address</vt:lpstr>
      <vt:lpstr>Memory Terminology</vt:lpstr>
      <vt:lpstr>Measuring Memory Capacity</vt:lpstr>
      <vt:lpstr>Representing Information as Bit Patterns</vt:lpstr>
      <vt:lpstr>Representing Text</vt:lpstr>
      <vt:lpstr>The message “Hello.” in ASCII</vt:lpstr>
      <vt:lpstr>Representing Numeric Values</vt:lpstr>
      <vt:lpstr>Representing Images</vt:lpstr>
      <vt:lpstr>Representing Sound</vt:lpstr>
      <vt:lpstr>Representing Sound</vt:lpstr>
      <vt:lpstr>Quiz</vt:lpstr>
      <vt:lpstr>The Binary System</vt:lpstr>
      <vt:lpstr>The Binary System</vt:lpstr>
      <vt:lpstr>The base ten and binary systems</vt:lpstr>
      <vt:lpstr>Decoding the binary representation 100101</vt:lpstr>
      <vt:lpstr>Algorithm for finding the binary representation of a positive integer</vt:lpstr>
      <vt:lpstr>Applying the algorithm</vt:lpstr>
      <vt:lpstr>The binary addition facts</vt:lpstr>
      <vt:lpstr>Decoding the binary representation</vt:lpstr>
      <vt:lpstr>Quiz</vt:lpstr>
      <vt:lpstr>Quiz</vt:lpstr>
      <vt:lpstr>Quiz</vt:lpstr>
      <vt:lpstr>Storing Integers</vt:lpstr>
      <vt:lpstr>Storing Integers</vt:lpstr>
      <vt:lpstr>Two’s complement notation systems</vt:lpstr>
      <vt:lpstr>Two’s complement notation systems</vt:lpstr>
      <vt:lpstr>Coding the value -6 in two’s complement notation using four bits</vt:lpstr>
      <vt:lpstr>Addition problems converted to two’s complement notation</vt:lpstr>
      <vt:lpstr>Quiz</vt:lpstr>
      <vt:lpstr>Quiz</vt:lpstr>
      <vt:lpstr>Quiz</vt:lpstr>
      <vt:lpstr>Min and max of signed integers</vt:lpstr>
      <vt:lpstr>Min and max of unsigned integers</vt:lpstr>
      <vt:lpstr>An excess eight conversion table</vt:lpstr>
      <vt:lpstr>An excess notation system using bit patterns of length three</vt:lpstr>
      <vt:lpstr>Storing Fractions</vt:lpstr>
      <vt:lpstr>Storing Fractions</vt:lpstr>
      <vt:lpstr>Floating-point notation components</vt:lpstr>
      <vt:lpstr>Encoding the value 2 5⁄8</vt:lpstr>
      <vt:lpstr>IEEE-754 32-bit Single-Precision  Floating-Point Numbers</vt:lpstr>
      <vt:lpstr>IEEE-754 32-bit Single-Precision Floating-Point Numbers</vt:lpstr>
      <vt:lpstr>IEEE-754 32-bit Single-Precision Floating-Point Numbers</vt:lpstr>
      <vt:lpstr>IEEE-754 64-bit Double-Precision Floating-Point Numbers</vt:lpstr>
      <vt:lpstr>Min and Max of Floating-Point Numbers</vt:lpstr>
      <vt:lpstr>Data Compression</vt:lpstr>
      <vt:lpstr>Data Compression</vt:lpstr>
      <vt:lpstr>Compressing Images</vt:lpstr>
      <vt:lpstr>Compressing Audio and Video</vt:lpstr>
      <vt:lpstr>Communication Errors</vt:lpstr>
      <vt:lpstr>Communication Errors</vt:lpstr>
      <vt:lpstr>The ASCII codes for the letters A and F adjusted for odd parity</vt:lpstr>
      <vt:lpstr>An error-correcting code</vt:lpstr>
      <vt:lpstr>An error-correcting code</vt:lpstr>
      <vt:lpstr>Decoding the pattern 010100</vt:lpstr>
      <vt:lpstr>Quiz</vt:lpstr>
      <vt:lpstr>Quiz</vt:lpstr>
      <vt:lpstr>Quiz</vt:lpstr>
      <vt:lpstr>Mass Storage</vt:lpstr>
      <vt:lpstr>Mass Storage</vt:lpstr>
      <vt:lpstr>Mass Storage Systems</vt:lpstr>
      <vt:lpstr>PowerPoint Presentation</vt:lpstr>
      <vt:lpstr>PowerPoint Presentation</vt:lpstr>
      <vt:lpstr>PowerPoint Presentation</vt:lpstr>
      <vt:lpstr>A magnetic disk storage system</vt:lpstr>
      <vt:lpstr>A magnetic disk storage system</vt:lpstr>
      <vt:lpstr>A magnetic disk storage system</vt:lpstr>
      <vt:lpstr>A magnetic disk storage system</vt:lpstr>
      <vt:lpstr>A magnetic disk storage system</vt:lpstr>
      <vt:lpstr>A magnetic disk storage system</vt:lpstr>
      <vt:lpstr>PowerPoint Presentation</vt:lpstr>
      <vt:lpstr>PowerPoint Presentation</vt:lpstr>
      <vt:lpstr>Magnetic tape storage</vt:lpstr>
      <vt:lpstr>CD storage</vt:lpstr>
      <vt:lpstr>Files</vt:lpstr>
      <vt:lpstr>Logical records versus physical records on a disk</vt:lpstr>
    </vt:vector>
  </TitlesOfParts>
  <Company>©2008 Pearson Addison-Wesley. All rights reserved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STORAGE</dc:title>
  <dc:subject>Data Manipulation</dc:subject>
  <dc:creator>Van Nam</dc:creator>
  <cp:lastModifiedBy>Văn Chí Nam</cp:lastModifiedBy>
  <cp:revision>5</cp:revision>
  <dcterms:created xsi:type="dcterms:W3CDTF">2017-09-15T07:46:17Z</dcterms:created>
  <dcterms:modified xsi:type="dcterms:W3CDTF">2018-09-29T00:15:08Z</dcterms:modified>
</cp:coreProperties>
</file>